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Gothic A1" panose="020B0600000101010101" charset="-127"/>
      <p:regular r:id="rId42"/>
      <p:bold r:id="rId43"/>
    </p:embeddedFont>
    <p:embeddedFont>
      <p:font typeface="Gothic A1 Medium" panose="020B0600000101010101" charset="-127"/>
      <p:regular r:id="rId44"/>
      <p:bold r:id="rId45"/>
    </p:embeddedFont>
    <p:embeddedFont>
      <p:font typeface="Proxima Nova" panose="020B0600000101010101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98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16C101-E4D7-4D8C-8877-FBE24451E6CB}">
  <a:tblStyle styleId="{3816C101-E4D7-4D8C-8877-FBE24451E6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96" y="96"/>
      </p:cViewPr>
      <p:guideLst>
        <p:guide orient="horz" pos="198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d437cd242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d437cd242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d437cd242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d437cd242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222222"/>
                </a:solidFill>
              </a:rPr>
              <a:t>r = X와 Y가 함께 변하는 정도 / X와 Y가 각각 변하는 정도</a:t>
            </a:r>
            <a:endParaRPr sz="1050">
              <a:solidFill>
                <a:srgbClr val="222222"/>
              </a:solidFill>
            </a:endParaRPr>
          </a:p>
          <a:p>
            <a:pPr marL="825500" lvl="0" indent="161925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222222"/>
              </a:buClr>
              <a:buSzPts val="1050"/>
              <a:buChar char="●"/>
            </a:pPr>
            <a:r>
              <a:rPr lang="ko" sz="1050">
                <a:solidFill>
                  <a:srgbClr val="222222"/>
                </a:solidFill>
              </a:rPr>
              <a:t>결과의 해석</a:t>
            </a:r>
            <a:endParaRPr sz="1050">
              <a:solidFill>
                <a:srgbClr val="22222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222222"/>
                </a:solidFill>
              </a:rPr>
              <a:t>r 값은 X 와 Y 가 완전히 동일하면 +1, 전혀 다르면 0, 반대방향으로 완전히 동일 하면 –1 을 가진다. 결정계수 (coefficient of determination) 는 r^2 로 계산하며 이것은 X 로부터 Y 를 예측할 수 있는 정도를 의미한다.</a:t>
            </a:r>
            <a:endParaRPr sz="1050">
              <a:solidFill>
                <a:srgbClr val="222222"/>
              </a:solidFill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d6815c79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d6815c79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d437cd242_0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d437cd242_0_1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437cd242_0_1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437cd242_0_1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101600" lvl="0" indent="1060450" algn="l" rtl="0">
              <a:lnSpc>
                <a:spcPct val="144230"/>
              </a:lnSpc>
              <a:spcBef>
                <a:spcPts val="4100"/>
              </a:spcBef>
              <a:spcAft>
                <a:spcPts val="0"/>
              </a:spcAft>
              <a:buClr>
                <a:srgbClr val="4D4D4D"/>
              </a:buClr>
              <a:buSzPts val="1300"/>
              <a:buChar char="●"/>
            </a:pPr>
            <a:r>
              <a:rPr lang="ko" sz="1300">
                <a:solidFill>
                  <a:srgbClr val="4D4D4D"/>
                </a:solidFill>
              </a:rPr>
              <a:t> 순서를 매길 수 없고 그냥 셀 수 있을 따름이다.</a:t>
            </a:r>
            <a:endParaRPr sz="1300">
              <a:solidFill>
                <a:srgbClr val="4D4D4D"/>
              </a:solidFill>
            </a:endParaRPr>
          </a:p>
          <a:p>
            <a:pPr marL="457200" marR="101600" lvl="0" indent="1060450" algn="l" rtl="0">
              <a:lnSpc>
                <a:spcPct val="14423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300"/>
              <a:buChar char="●"/>
            </a:pPr>
            <a:r>
              <a:rPr lang="ko" sz="1300">
                <a:solidFill>
                  <a:srgbClr val="4D4D4D"/>
                </a:solidFill>
              </a:rPr>
              <a:t>평균을 계산하는 것이 의미 없고 (백팀과 홍팀의 평균은 연분홍팀?) percent로는 표현해도 된다. (청팀: 33%, 백팀 33%, 홍팀 34%)</a:t>
            </a:r>
            <a:endParaRPr sz="1300">
              <a:solidFill>
                <a:srgbClr val="4D4D4D"/>
              </a:solidFill>
            </a:endParaRPr>
          </a:p>
          <a:p>
            <a:pPr marL="457200" marR="101600" lvl="0" indent="1060450" algn="l" rtl="0">
              <a:lnSpc>
                <a:spcPct val="14423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300"/>
              <a:buChar char="●"/>
            </a:pPr>
            <a:r>
              <a:rPr lang="ko" sz="1300">
                <a:solidFill>
                  <a:srgbClr val="4D4D4D"/>
                </a:solidFill>
              </a:rPr>
              <a:t>특별히, nominal data가 두 개의 범주 중 하나에 속하는 경우 (남자 vs. 여자) dichotomous data(이분 자료)라고 부른다.</a:t>
            </a:r>
            <a:endParaRPr sz="1300">
              <a:solidFill>
                <a:srgbClr val="4D4D4D"/>
              </a:solidFill>
            </a:endParaRPr>
          </a:p>
          <a:p>
            <a:pPr marL="457200" marR="101600" lvl="0" indent="1060450" algn="l" rtl="0">
              <a:lnSpc>
                <a:spcPct val="14423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300"/>
              <a:buChar char="●"/>
            </a:pPr>
            <a:r>
              <a:rPr lang="ko" sz="1300">
                <a:solidFill>
                  <a:srgbClr val="4D4D4D"/>
                </a:solidFill>
              </a:rPr>
              <a:t>nominal data를 categorical data (범주형 자료)라 부르기도 한다.</a:t>
            </a:r>
            <a:endParaRPr sz="1300">
              <a:solidFill>
                <a:srgbClr val="4D4D4D"/>
              </a:solidFill>
            </a:endParaRPr>
          </a:p>
          <a:p>
            <a:pPr marL="0" lvl="0" indent="0" algn="l" rtl="0">
              <a:spcBef>
                <a:spcPts val="41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d437cd242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d437cd242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d437cd242_0_1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d437cd242_0_1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437cd242_0_1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437cd242_0_1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d437cd242_2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d437cd242_2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d437cd242_2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d437cd242_2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d437cd242_2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d437cd242_2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d6815c79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d6815c79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d437cd242_0_1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d437cd242_0_1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d437cd242_0_1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d437cd242_0_1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d437cd242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d437cd242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d504ab8d3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d504ab8d3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d437cd242_0_1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d437cd242_0_1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d504ab8d3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4d504ab8d3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c6602578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c6602578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c6602578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c6602578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c66025786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4c66025786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4c6602578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4c66025786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d437cd242_0_1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d437cd242_0_1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c6602578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c6602578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4d437cd242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4d437cd242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4d437cd242_0_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4d437cd242_0_1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4d437cd242_0_1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4d437cd242_0_1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4d437cd242_0_1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4d437cd242_0_1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d437cd242_0_1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d437cd242_0_1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4d437cd242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4d437cd242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4d437cd242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4d437cd242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4d437cd242_0_1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4d437cd242_0_1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4c66025786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4c66025786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d6815c7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d6815c7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d437cd242_0_1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d437cd242_0_1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d437cd242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d437cd242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c66025786_6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c66025786_6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d6815c79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d6815c79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d6815c79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d6815c79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 sz="1400"/>
              <a:t>Feature Engineering </a:t>
            </a:r>
            <a:r>
              <a:rPr lang="ko" sz="1400">
                <a:latin typeface="Gothic A1"/>
                <a:ea typeface="Gothic A1"/>
                <a:cs typeface="Gothic A1"/>
                <a:sym typeface="Gothic A1"/>
              </a:rPr>
              <a:t>의 한 과정으로 도메인 지식을 활용하여 원본 데이터에서 불필요한 특징들을 제거하는 것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93150" y="847675"/>
            <a:ext cx="8770500" cy="40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Gothic A1 Medium"/>
              <a:buChar char="●"/>
              <a:defRPr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Gothic A1 Medium"/>
              <a:buChar char="○"/>
              <a:defRPr>
                <a:latin typeface="Gothic A1 Medium"/>
                <a:ea typeface="Gothic A1 Medium"/>
                <a:cs typeface="Gothic A1 Medium"/>
                <a:sym typeface="Gothic A1 Medium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Gothic A1 Medium"/>
              <a:buChar char="■"/>
              <a:defRPr>
                <a:latin typeface="Gothic A1 Medium"/>
                <a:ea typeface="Gothic A1 Medium"/>
                <a:cs typeface="Gothic A1 Medium"/>
                <a:sym typeface="Gothic A1 Medium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Gothic A1 Medium"/>
              <a:buChar char="●"/>
              <a:defRPr>
                <a:latin typeface="Gothic A1 Medium"/>
                <a:ea typeface="Gothic A1 Medium"/>
                <a:cs typeface="Gothic A1 Medium"/>
                <a:sym typeface="Gothic A1 Medium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Gothic A1 Medium"/>
              <a:buChar char="○"/>
              <a:defRPr>
                <a:latin typeface="Gothic A1 Medium"/>
                <a:ea typeface="Gothic A1 Medium"/>
                <a:cs typeface="Gothic A1 Medium"/>
                <a:sym typeface="Gothic A1 Medium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Gothic A1 Medium"/>
              <a:buChar char="■"/>
              <a:defRPr>
                <a:latin typeface="Gothic A1 Medium"/>
                <a:ea typeface="Gothic A1 Medium"/>
                <a:cs typeface="Gothic A1 Medium"/>
                <a:sym typeface="Gothic A1 Medium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Gothic A1 Medium"/>
              <a:buChar char="●"/>
              <a:defRPr>
                <a:latin typeface="Gothic A1 Medium"/>
                <a:ea typeface="Gothic A1 Medium"/>
                <a:cs typeface="Gothic A1 Medium"/>
                <a:sym typeface="Gothic A1 Medium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Gothic A1 Medium"/>
              <a:buChar char="○"/>
              <a:defRPr>
                <a:latin typeface="Gothic A1 Medium"/>
                <a:ea typeface="Gothic A1 Medium"/>
                <a:cs typeface="Gothic A1 Medium"/>
                <a:sym typeface="Gothic A1 Medium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Gothic A1 Medium"/>
              <a:buChar char="■"/>
              <a:defRPr>
                <a:latin typeface="Gothic A1 Medium"/>
                <a:ea typeface="Gothic A1 Medium"/>
                <a:cs typeface="Gothic A1 Medium"/>
                <a:sym typeface="Gothic A1 Medium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Gothic A1"/>
              <a:buChar char="●"/>
              <a:defRPr sz="1800"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othic A1"/>
              <a:buChar char="○"/>
              <a:defRPr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othic A1"/>
              <a:buChar char="■"/>
              <a:defRPr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othic A1"/>
              <a:buChar char="●"/>
              <a:defRPr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othic A1"/>
              <a:buChar char="○"/>
              <a:defRPr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othic A1"/>
              <a:buChar char="■"/>
              <a:defRPr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othic A1"/>
              <a:buChar char="●"/>
              <a:defRPr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othic A1"/>
              <a:buChar char="○"/>
              <a:defRPr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Gothic A1"/>
              <a:buChar char="■"/>
              <a:defRPr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7062725" y="4882475"/>
            <a:ext cx="4422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herry-data.tistory.com/4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000" b="1">
                <a:solidFill>
                  <a:schemeClr val="dk2"/>
                </a:solidFill>
              </a:rPr>
              <a:t>QoE Data </a:t>
            </a:r>
            <a:r>
              <a:rPr lang="ko" sz="3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를 이용한 이상감지</a:t>
            </a:r>
            <a:r>
              <a:rPr lang="ko" sz="3000" b="1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310500" y="3151375"/>
            <a:ext cx="8523000" cy="17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CCCCCC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2019.01.15 </a:t>
            </a:r>
            <a:endParaRPr sz="1600">
              <a:solidFill>
                <a:srgbClr val="CCCCCC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CCCCCC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인턴 김지희, 장예훈</a:t>
            </a:r>
            <a:endParaRPr sz="1600">
              <a:solidFill>
                <a:srgbClr val="CCCCCC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CCCC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INISOFT</a:t>
            </a:r>
            <a:endParaRPr sz="1200">
              <a:solidFill>
                <a:srgbClr val="CCCCCC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Features Selection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193150" y="847675"/>
            <a:ext cx="8770500" cy="40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2) pearson 상관관계 분석 결과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75250" y="4759625"/>
            <a:ext cx="9006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</a:rPr>
              <a:t>https://www.scienceall.com/%EC%83%81%EA%B4%80%EA%B3%84%EC%88%98coefficient-of-correlation/ </a:t>
            </a:r>
            <a:endParaRPr sz="1000">
              <a:solidFill>
                <a:schemeClr val="accent4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999999"/>
              </a:solidFill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738925" y="1253725"/>
            <a:ext cx="2890500" cy="30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800">
                <a:highlight>
                  <a:srgbClr val="FFFFFF"/>
                </a:highlight>
              </a:rPr>
              <a:t>avgDecodingTime              0.070473</a:t>
            </a:r>
            <a:br>
              <a:rPr lang="ko" sz="800">
                <a:highlight>
                  <a:srgbClr val="FFFFFF"/>
                </a:highlight>
              </a:rPr>
            </a:br>
            <a:r>
              <a:rPr lang="ko" sz="800">
                <a:highlight>
                  <a:srgbClr val="FFFFFF"/>
                </a:highlight>
              </a:rPr>
              <a:t>bufferedDuration             0.041627</a:t>
            </a:r>
            <a:br>
              <a:rPr lang="ko" sz="800">
                <a:highlight>
                  <a:srgbClr val="FFFFFF"/>
                </a:highlight>
              </a:rPr>
            </a:br>
            <a:r>
              <a:rPr lang="ko" sz="800">
                <a:highlight>
                  <a:srgbClr val="FFFFFF"/>
                </a:highlight>
              </a:rPr>
              <a:t>currentPosition              0.126110</a:t>
            </a:r>
            <a:br>
              <a:rPr lang="ko" sz="800">
                <a:highlight>
                  <a:srgbClr val="FFFFFF"/>
                </a:highlight>
              </a:rPr>
            </a:br>
            <a:r>
              <a:rPr lang="ko" sz="800">
                <a:highlight>
                  <a:srgbClr val="FFFFFF"/>
                </a:highlight>
              </a:rPr>
              <a:t>device                      -0.018956</a:t>
            </a:r>
            <a:br>
              <a:rPr lang="ko" sz="800">
                <a:highlight>
                  <a:srgbClr val="FFFFFF"/>
                </a:highlight>
              </a:rPr>
            </a:br>
            <a:r>
              <a:rPr lang="ko" sz="800">
                <a:highlight>
                  <a:srgbClr val="FFFFFF"/>
                </a:highlight>
              </a:rPr>
              <a:t>errorCode                    1.000000</a:t>
            </a:r>
            <a:br>
              <a:rPr lang="ko" sz="800">
                <a:highlight>
                  <a:srgbClr val="FFFFFF"/>
                </a:highlight>
              </a:rPr>
            </a:br>
            <a:r>
              <a:rPr lang="ko" sz="800">
                <a:highlight>
                  <a:srgbClr val="FFFFFF"/>
                </a:highlight>
              </a:rPr>
              <a:t>estimatedBandwidth           0.072219</a:t>
            </a:r>
            <a:br>
              <a:rPr lang="ko" sz="800">
                <a:highlight>
                  <a:srgbClr val="FFFFFF"/>
                </a:highlight>
              </a:rPr>
            </a:br>
            <a:r>
              <a:rPr lang="ko" sz="800">
                <a:highlight>
                  <a:srgbClr val="FFFFFF"/>
                </a:highlight>
              </a:rPr>
              <a:t>fragmentSum.bitrate          0.051129</a:t>
            </a:r>
            <a:br>
              <a:rPr lang="ko" sz="800">
                <a:highlight>
                  <a:srgbClr val="FFFFFF"/>
                </a:highlight>
              </a:rPr>
            </a:br>
            <a:r>
              <a:rPr lang="ko" sz="800">
                <a:highlight>
                  <a:srgbClr val="FFFFFF"/>
                </a:highlight>
              </a:rPr>
              <a:t>fragmentSum.downloadTime     0.011791</a:t>
            </a:r>
            <a:br>
              <a:rPr lang="ko" sz="800">
                <a:highlight>
                  <a:srgbClr val="FFFFFF"/>
                </a:highlight>
              </a:rPr>
            </a:br>
            <a:r>
              <a:rPr lang="ko" sz="800">
                <a:highlight>
                  <a:srgbClr val="FFFFFF"/>
                </a:highlight>
              </a:rPr>
              <a:t>fragmentSum.duration         0.011543</a:t>
            </a:r>
            <a:br>
              <a:rPr lang="ko" sz="800">
                <a:highlight>
                  <a:srgbClr val="FFFFFF"/>
                </a:highlight>
              </a:rPr>
            </a:br>
            <a:r>
              <a:rPr lang="ko" sz="800">
                <a:highlight>
                  <a:srgbClr val="FFFFFF"/>
                </a:highlight>
              </a:rPr>
              <a:t>fragmentSum.fragmentIndex   -0.005489</a:t>
            </a:r>
            <a:br>
              <a:rPr lang="ko" sz="800">
                <a:highlight>
                  <a:srgbClr val="FFFFFF"/>
                </a:highlight>
              </a:rPr>
            </a:br>
            <a:r>
              <a:rPr lang="ko" sz="800">
                <a:highlight>
                  <a:srgbClr val="FFFFFF"/>
                </a:highlight>
              </a:rPr>
              <a:t>fragmentSum.size             0.048179</a:t>
            </a:r>
            <a:br>
              <a:rPr lang="ko" sz="800">
                <a:highlight>
                  <a:srgbClr val="FFFFFF"/>
                </a:highlight>
              </a:rPr>
            </a:br>
            <a:r>
              <a:rPr lang="ko" sz="800">
                <a:highlight>
                  <a:srgbClr val="FFFFFF"/>
                </a:highlight>
              </a:rPr>
              <a:t>frameDropped                 0.021447</a:t>
            </a:r>
            <a:br>
              <a:rPr lang="ko" sz="800">
                <a:highlight>
                  <a:srgbClr val="FFFFFF"/>
                </a:highlight>
              </a:rPr>
            </a:br>
            <a:r>
              <a:rPr lang="ko" sz="800">
                <a:highlight>
                  <a:srgbClr val="FFFFFF"/>
                </a:highlight>
              </a:rPr>
              <a:t>licenseInfo.drmSystem             NaN</a:t>
            </a:r>
            <a:br>
              <a:rPr lang="ko" sz="800">
                <a:highlight>
                  <a:srgbClr val="FFFFFF"/>
                </a:highlight>
              </a:rPr>
            </a:br>
            <a:r>
              <a:rPr lang="ko" sz="800">
                <a:highlight>
                  <a:srgbClr val="FFFFFF"/>
                </a:highlight>
              </a:rPr>
              <a:t>licenseInfo.elapsedTime      0.009947</a:t>
            </a:r>
            <a:br>
              <a:rPr lang="ko" sz="800">
                <a:highlight>
                  <a:srgbClr val="FFFFFF"/>
                </a:highlight>
              </a:rPr>
            </a:br>
            <a:r>
              <a:rPr lang="ko" sz="900" b="1">
                <a:highlight>
                  <a:srgbClr val="FFFFFF"/>
                </a:highlight>
              </a:rPr>
              <a:t>maxDecodingTime              </a:t>
            </a:r>
            <a:r>
              <a:rPr lang="ko" sz="900" b="1">
                <a:solidFill>
                  <a:schemeClr val="accent5"/>
                </a:solidFill>
                <a:highlight>
                  <a:srgbClr val="FFFFFF"/>
                </a:highlight>
              </a:rPr>
              <a:t>0.129162</a:t>
            </a:r>
            <a:br>
              <a:rPr lang="ko" sz="900" b="1">
                <a:highlight>
                  <a:srgbClr val="FFFFFF"/>
                </a:highlight>
              </a:rPr>
            </a:br>
            <a:r>
              <a:rPr lang="ko" sz="800">
                <a:highlight>
                  <a:srgbClr val="FFFFFF"/>
                </a:highlight>
              </a:rPr>
              <a:t>networkErrors                0.022833</a:t>
            </a:r>
            <a:br>
              <a:rPr lang="ko" sz="800">
                <a:highlight>
                  <a:srgbClr val="FFFFFF"/>
                </a:highlight>
              </a:rPr>
            </a:br>
            <a:r>
              <a:rPr lang="ko" sz="800">
                <a:highlight>
                  <a:srgbClr val="FFFFFF"/>
                </a:highlight>
              </a:rPr>
              <a:t>networkInfo.carrier.mnc     -0.031805</a:t>
            </a:r>
            <a:br>
              <a:rPr lang="ko" sz="800">
                <a:highlight>
                  <a:srgbClr val="FFFFFF"/>
                </a:highlight>
              </a:rPr>
            </a:br>
            <a:r>
              <a:rPr lang="ko" sz="800">
                <a:highlight>
                  <a:srgbClr val="FFFFFF"/>
                </a:highlight>
              </a:rPr>
              <a:t>networkInfo.type            -0.012458</a:t>
            </a:r>
            <a:br>
              <a:rPr lang="ko" sz="800">
                <a:highlight>
                  <a:srgbClr val="FFFFFF"/>
                </a:highlight>
              </a:rPr>
            </a:br>
            <a:r>
              <a:rPr lang="ko" sz="800">
                <a:highlight>
                  <a:srgbClr val="FFFFFF"/>
                </a:highlight>
              </a:rPr>
              <a:t>position                     0.126110</a:t>
            </a:r>
            <a:br>
              <a:rPr lang="ko" sz="800">
                <a:highlight>
                  <a:srgbClr val="FFFFFF"/>
                </a:highlight>
              </a:rPr>
            </a:br>
            <a:r>
              <a:rPr lang="ko" sz="800">
                <a:highlight>
                  <a:srgbClr val="FFFFFF"/>
                </a:highlight>
              </a:rPr>
              <a:t>timestamp                   -0.031551</a:t>
            </a:r>
            <a:br>
              <a:rPr lang="ko" sz="800">
                <a:highlight>
                  <a:srgbClr val="FFFFFF"/>
                </a:highlight>
              </a:rPr>
            </a:br>
            <a:r>
              <a:rPr lang="ko" sz="800">
                <a:highlight>
                  <a:srgbClr val="FFFFFF"/>
                </a:highlight>
              </a:rPr>
              <a:t>qualityChangedCount         -0.171506</a:t>
            </a:r>
            <a:br>
              <a:rPr lang="ko" sz="800">
                <a:highlight>
                  <a:srgbClr val="FFFFFF"/>
                </a:highlight>
              </a:rPr>
            </a:br>
            <a:r>
              <a:rPr lang="ko" sz="800">
                <a:highlight>
                  <a:srgbClr val="FFFFFF"/>
                </a:highlight>
              </a:rPr>
              <a:t>content_type                -0.027799</a:t>
            </a:r>
            <a:br>
              <a:rPr lang="ko" sz="800">
                <a:highlight>
                  <a:srgbClr val="FFFFFF"/>
                </a:highlight>
              </a:rPr>
            </a:br>
            <a:r>
              <a:rPr lang="ko" sz="800">
                <a:highlight>
                  <a:srgbClr val="FFFFFF"/>
                </a:highlight>
              </a:rPr>
              <a:t>bufferingTime                0.044721</a:t>
            </a:r>
            <a:br>
              <a:rPr lang="ko" sz="800">
                <a:highlight>
                  <a:srgbClr val="FFFFFF"/>
                </a:highlight>
              </a:rPr>
            </a:br>
            <a:endParaRPr sz="8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2" name="Google Shape;142;p22"/>
          <p:cNvSpPr/>
          <p:nvPr/>
        </p:nvSpPr>
        <p:spPr>
          <a:xfrm>
            <a:off x="5345825" y="2249225"/>
            <a:ext cx="497700" cy="21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2943425" y="2571750"/>
            <a:ext cx="2402400" cy="12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Gothic A1"/>
                <a:ea typeface="Gothic A1"/>
                <a:cs typeface="Gothic A1"/>
                <a:sym typeface="Gothic A1"/>
              </a:rPr>
              <a:t>0.7＜|r|≦1 : 강한 선형관계 </a:t>
            </a:r>
            <a:endParaRPr sz="1200"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Gothic A1"/>
                <a:ea typeface="Gothic A1"/>
                <a:cs typeface="Gothic A1"/>
                <a:sym typeface="Gothic A1"/>
              </a:rPr>
              <a:t>0.3＜|r|≦0.7 : 뚜렷한 선형관계</a:t>
            </a:r>
            <a:endParaRPr sz="1200"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Gothic A1"/>
                <a:ea typeface="Gothic A1"/>
                <a:cs typeface="Gothic A1"/>
                <a:sym typeface="Gothic A1"/>
              </a:rPr>
              <a:t>0.1＜|r|≦0.3 : 약한 선형관계</a:t>
            </a:r>
            <a:endParaRPr sz="1200"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200">
                <a:latin typeface="Gothic A1"/>
                <a:ea typeface="Gothic A1"/>
                <a:cs typeface="Gothic A1"/>
                <a:sym typeface="Gothic A1"/>
              </a:rPr>
              <a:t> |r| ≦ 0.1 : 거의 무시할 수 있는            </a:t>
            </a:r>
            <a:br>
              <a:rPr lang="ko" sz="1200">
                <a:latin typeface="Gothic A1"/>
                <a:ea typeface="Gothic A1"/>
                <a:cs typeface="Gothic A1"/>
                <a:sym typeface="Gothic A1"/>
              </a:rPr>
            </a:br>
            <a:r>
              <a:rPr lang="ko" sz="1200">
                <a:latin typeface="Gothic A1"/>
                <a:ea typeface="Gothic A1"/>
                <a:cs typeface="Gothic A1"/>
                <a:sym typeface="Gothic A1"/>
              </a:rPr>
              <a:t>                 선형관계 </a:t>
            </a:r>
            <a:endParaRPr sz="12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6064150" y="1595050"/>
            <a:ext cx="2631600" cy="13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"/>
                <a:ea typeface="Gothic A1"/>
                <a:cs typeface="Gothic A1"/>
                <a:sym typeface="Gothic A1"/>
              </a:rPr>
              <a:t>errorCode 와 다른 feature들은  </a:t>
            </a:r>
            <a:r>
              <a:rPr lang="ko">
                <a:solidFill>
                  <a:schemeClr val="accent5"/>
                </a:solidFill>
                <a:latin typeface="Gothic A1"/>
                <a:ea typeface="Gothic A1"/>
                <a:cs typeface="Gothic A1"/>
                <a:sym typeface="Gothic A1"/>
              </a:rPr>
              <a:t>거의 무시할 수 있는 선형관계</a:t>
            </a:r>
            <a:endParaRPr>
              <a:solidFill>
                <a:schemeClr val="accent5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"/>
                <a:ea typeface="Gothic A1"/>
                <a:cs typeface="Gothic A1"/>
                <a:sym typeface="Gothic A1"/>
              </a:rPr>
              <a:t>데이터에 대한 배경지식을 기반으로 </a:t>
            </a:r>
            <a:r>
              <a:rPr lang="ko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manual하게 feature selection 진행</a:t>
            </a:r>
            <a:endParaRPr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2943425" y="1487075"/>
            <a:ext cx="22671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ko" sz="1200">
                <a:solidFill>
                  <a:srgbClr val="222222"/>
                </a:solidFill>
                <a:latin typeface="Gothic A1"/>
                <a:ea typeface="Gothic A1"/>
                <a:cs typeface="Gothic A1"/>
                <a:sym typeface="Gothic A1"/>
              </a:rPr>
              <a:t>r = X와 Y가 함께 변하는 정도 / X와 Y가 각각 변하는 정도</a:t>
            </a:r>
            <a:endParaRPr sz="12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Preprocessing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Preprocessing</a:t>
            </a:r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body" idx="1"/>
          </p:nvPr>
        </p:nvSpPr>
        <p:spPr>
          <a:xfrm>
            <a:off x="193150" y="847675"/>
            <a:ext cx="8770500" cy="40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preprocessing ?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457200" y="1447800"/>
            <a:ext cx="80010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thic A1"/>
              <a:buAutoNum type="arabicParenR"/>
            </a:pPr>
            <a:r>
              <a:rPr lang="ko">
                <a:latin typeface="Gothic A1"/>
                <a:ea typeface="Gothic A1"/>
                <a:cs typeface="Gothic A1"/>
                <a:sym typeface="Gothic A1"/>
              </a:rPr>
              <a:t>Raw Data를 모델이 이해할 수 있는 (학습에 사용할 수 있는 ) 형식으로 바꿔주는 데이터마이닝 기법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thic A1"/>
              <a:ea typeface="Gothic A1"/>
              <a:cs typeface="Gothic A1"/>
              <a:sym typeface="Gothic A1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thic A1"/>
              <a:buAutoNum type="arabicParenR"/>
            </a:pPr>
            <a:r>
              <a:rPr lang="ko">
                <a:latin typeface="Gothic A1"/>
                <a:ea typeface="Gothic A1"/>
                <a:cs typeface="Gothic A1"/>
                <a:sym typeface="Gothic A1"/>
              </a:rPr>
              <a:t>현실의 데이터는 불완전하고 에러를 많이 포함하며 불연속적인 부분이 존재하기 때문에 이런 이슈를 해결하는 과정이 필요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thic A1"/>
              <a:ea typeface="Gothic A1"/>
              <a:cs typeface="Gothic A1"/>
              <a:sym typeface="Gothic A1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thic A1"/>
              <a:buAutoNum type="arabicParenR"/>
            </a:pPr>
            <a:r>
              <a:rPr lang="ko">
                <a:latin typeface="Gothic A1"/>
                <a:ea typeface="Gothic A1"/>
                <a:cs typeface="Gothic A1"/>
                <a:sym typeface="Gothic A1"/>
              </a:rPr>
              <a:t>결측치 처리(삭제, 다른값으로 대체, 예측값 삽입) ,이상치 처리(삭제, 다른값으로 대체, 리샘플링, 케이스 분리 분석 ), Transforming( 기존의 데이터로 다른 변수 제작) 등 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58" name="Google Shape;158;p24"/>
          <p:cNvSpPr/>
          <p:nvPr/>
        </p:nvSpPr>
        <p:spPr>
          <a:xfrm>
            <a:off x="533400" y="3657600"/>
            <a:ext cx="1219200" cy="838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3F3F3"/>
                </a:solidFill>
              </a:rPr>
              <a:t>Data Collection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3657600" y="3657600"/>
            <a:ext cx="1219200" cy="838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Data Exploration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5257800" y="3657600"/>
            <a:ext cx="1219200" cy="838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Model Building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6858000" y="3657600"/>
            <a:ext cx="1219200" cy="838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Model Evaluation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2057400" y="3657600"/>
            <a:ext cx="1295400" cy="8382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Data Preprocessing</a:t>
            </a:r>
            <a:endParaRPr sz="1200">
              <a:solidFill>
                <a:srgbClr val="F3F3F3"/>
              </a:solidFill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1800000" y="4038600"/>
            <a:ext cx="2286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/>
          <p:nvPr/>
        </p:nvSpPr>
        <p:spPr>
          <a:xfrm>
            <a:off x="3391200" y="4038600"/>
            <a:ext cx="2286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4953000" y="4038600"/>
            <a:ext cx="2286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6553200" y="4038600"/>
            <a:ext cx="2286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200" y="1296251"/>
            <a:ext cx="4404924" cy="27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Preprocessing</a:t>
            </a:r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193150" y="847675"/>
            <a:ext cx="8770500" cy="40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Categorical value     label encoding (범주형 자료 라벨링)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146000" y="4421500"/>
            <a:ext cx="9006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4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999999"/>
              </a:solidFill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75" y="1382400"/>
            <a:ext cx="3085425" cy="20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/>
          <p:nvPr/>
        </p:nvSpPr>
        <p:spPr>
          <a:xfrm>
            <a:off x="3837688" y="2146325"/>
            <a:ext cx="602700" cy="21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624700" y="4080100"/>
            <a:ext cx="79827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"/>
                <a:ea typeface="Gothic A1"/>
                <a:cs typeface="Gothic A1"/>
                <a:sym typeface="Gothic A1"/>
              </a:rPr>
              <a:t>device, networkInfo.type (LTE, None, WIFI), licenseInfo.drmSystem(데이터 유무) 를 위와 같은 방법으로 처리함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78" name="Google Shape;178;p25"/>
          <p:cNvSpPr/>
          <p:nvPr/>
        </p:nvSpPr>
        <p:spPr>
          <a:xfrm rot="10800000" flipH="1">
            <a:off x="2166425" y="1058436"/>
            <a:ext cx="213300" cy="8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Data Preprocessing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193150" y="847675"/>
            <a:ext cx="8770500" cy="40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counting ( json row 갯수  count)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76400"/>
            <a:ext cx="4260300" cy="6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575" y="1294550"/>
            <a:ext cx="3648601" cy="24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4094050" y="1841400"/>
            <a:ext cx="272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4366150" y="1981200"/>
            <a:ext cx="272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2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89" name="Google Shape;189;p26"/>
          <p:cNvSpPr/>
          <p:nvPr/>
        </p:nvSpPr>
        <p:spPr>
          <a:xfrm>
            <a:off x="4691697" y="1918450"/>
            <a:ext cx="477600" cy="17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6"/>
          <p:cNvSpPr txBox="1"/>
          <p:nvPr/>
        </p:nvSpPr>
        <p:spPr>
          <a:xfrm>
            <a:off x="365975" y="3574400"/>
            <a:ext cx="5130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"/>
                <a:ea typeface="Gothic A1"/>
                <a:cs typeface="Gothic A1"/>
                <a:sym typeface="Gothic A1"/>
              </a:rPr>
              <a:t>Event 가 발생한 횟수를 반영하기 위해 counting 방법을 이용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"/>
                <a:ea typeface="Gothic A1"/>
                <a:cs typeface="Gothic A1"/>
                <a:sym typeface="Gothic A1"/>
              </a:rPr>
              <a:t>frameDropped 와 qualityChanged 를 위와 같은 방법으로 처리함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Preprocessing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193150" y="847675"/>
            <a:ext cx="8770500" cy="40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Extract valid part (유효한 부분만 추출)</a:t>
            </a:r>
            <a:endParaRPr/>
          </a:p>
        </p:txBody>
      </p:sp>
      <p:sp>
        <p:nvSpPr>
          <p:cNvPr id="197" name="Google Shape;197;p27"/>
          <p:cNvSpPr txBox="1"/>
          <p:nvPr/>
        </p:nvSpPr>
        <p:spPr>
          <a:xfrm>
            <a:off x="75250" y="4759625"/>
            <a:ext cx="9006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999999"/>
              </a:solidFill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38300"/>
            <a:ext cx="8346725" cy="11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/>
          <p:nvPr/>
        </p:nvSpPr>
        <p:spPr>
          <a:xfrm>
            <a:off x="4116275" y="2535925"/>
            <a:ext cx="272100" cy="292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7"/>
          <p:cNvSpPr/>
          <p:nvPr/>
        </p:nvSpPr>
        <p:spPr>
          <a:xfrm>
            <a:off x="4255925" y="1617100"/>
            <a:ext cx="470400" cy="2130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4242963" y="1875100"/>
            <a:ext cx="470400" cy="2130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4242963" y="2133100"/>
            <a:ext cx="470400" cy="2130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00" y="2886850"/>
            <a:ext cx="5605101" cy="146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 txBox="1"/>
          <p:nvPr/>
        </p:nvSpPr>
        <p:spPr>
          <a:xfrm>
            <a:off x="470425" y="4395600"/>
            <a:ext cx="79239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"/>
                <a:ea typeface="Gothic A1"/>
                <a:cs typeface="Gothic A1"/>
                <a:sym typeface="Gothic A1"/>
              </a:rPr>
              <a:t>contentUrl 에서 content_type 추출 후 label encoding 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Preprocessing</a:t>
            </a:r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body" idx="1"/>
          </p:nvPr>
        </p:nvSpPr>
        <p:spPr>
          <a:xfrm>
            <a:off x="193150" y="847675"/>
            <a:ext cx="8770500" cy="40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Sum of data </a:t>
            </a:r>
            <a:endParaRPr/>
          </a:p>
        </p:txBody>
      </p:sp>
      <p:sp>
        <p:nvSpPr>
          <p:cNvPr id="211" name="Google Shape;211;p28"/>
          <p:cNvSpPr txBox="1"/>
          <p:nvPr/>
        </p:nvSpPr>
        <p:spPr>
          <a:xfrm>
            <a:off x="75250" y="4759625"/>
            <a:ext cx="9006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999999"/>
              </a:solidFill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50" y="1632775"/>
            <a:ext cx="44285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/>
          <p:nvPr/>
        </p:nvSpPr>
        <p:spPr>
          <a:xfrm>
            <a:off x="4447049" y="1955351"/>
            <a:ext cx="566700" cy="25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2427125" y="1852325"/>
            <a:ext cx="1027500" cy="379500"/>
          </a:xfrm>
          <a:prstGeom prst="frame">
            <a:avLst>
              <a:gd name="adj1" fmla="val 7750"/>
            </a:avLst>
          </a:prstGeom>
          <a:solidFill>
            <a:srgbClr val="FF0000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500" y="1322325"/>
            <a:ext cx="3087150" cy="20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/>
        </p:nvSpPr>
        <p:spPr>
          <a:xfrm>
            <a:off x="382225" y="3660550"/>
            <a:ext cx="79239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"/>
                <a:ea typeface="Gothic A1"/>
                <a:cs typeface="Gothic A1"/>
                <a:sym typeface="Gothic A1"/>
              </a:rPr>
              <a:t>bufferings 의 duration 값만 추출한 후 더하여 total duration값을 반영함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Decision Tree &amp; Random Forest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Machine Learning?</a:t>
            </a:r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body" idx="1"/>
          </p:nvPr>
        </p:nvSpPr>
        <p:spPr>
          <a:xfrm>
            <a:off x="402200" y="4145750"/>
            <a:ext cx="8561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b="1">
                <a:latin typeface="Gothic A1"/>
                <a:ea typeface="Gothic A1"/>
                <a:cs typeface="Gothic A1"/>
                <a:sym typeface="Gothic A1"/>
              </a:rPr>
              <a:t>과거/기존</a:t>
            </a:r>
            <a:r>
              <a:rPr lang="ko"/>
              <a:t>의 데이터를 </a:t>
            </a:r>
            <a:r>
              <a:rPr lang="ko" b="1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학습</a:t>
            </a:r>
            <a:r>
              <a:rPr lang="ko"/>
              <a:t>하여 </a:t>
            </a:r>
            <a:r>
              <a:rPr lang="ko" b="1">
                <a:latin typeface="Gothic A1"/>
                <a:ea typeface="Gothic A1"/>
                <a:cs typeface="Gothic A1"/>
                <a:sym typeface="Gothic A1"/>
              </a:rPr>
              <a:t>미래/새로운</a:t>
            </a:r>
            <a:r>
              <a:rPr lang="ko"/>
              <a:t>의 데이터를 </a:t>
            </a:r>
            <a:r>
              <a:rPr lang="ko" b="1">
                <a:solidFill>
                  <a:schemeClr val="accent5"/>
                </a:solidFill>
                <a:latin typeface="Gothic A1"/>
                <a:ea typeface="Gothic A1"/>
                <a:cs typeface="Gothic A1"/>
                <a:sym typeface="Gothic A1"/>
              </a:rPr>
              <a:t>예측</a:t>
            </a:r>
            <a:endParaRPr sz="4800" b="1">
              <a:solidFill>
                <a:schemeClr val="accent5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700" y="991175"/>
            <a:ext cx="3712875" cy="22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 rotWithShape="1">
          <a:blip r:embed="rId4">
            <a:alphaModFix/>
          </a:blip>
          <a:srcRect t="20825" r="7740" b="16954"/>
          <a:stretch/>
        </p:blipFill>
        <p:spPr>
          <a:xfrm>
            <a:off x="95125" y="1079725"/>
            <a:ext cx="4509339" cy="21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1236038" y="3418675"/>
            <a:ext cx="2227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</a:rPr>
              <a:t>Linear Regression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5638388" y="3418675"/>
            <a:ext cx="2227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</a:rPr>
              <a:t>Classification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75250" y="4759625"/>
            <a:ext cx="9006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  <a:latin typeface="Gothic A1"/>
                <a:ea typeface="Gothic A1"/>
                <a:cs typeface="Gothic A1"/>
                <a:sym typeface="Gothic A1"/>
              </a:rPr>
              <a:t>출처: Learn about data lakes, machine learning &amp; more innovations (https://goo.gl/VeUbEi)</a:t>
            </a:r>
            <a:endParaRPr sz="1000">
              <a:solidFill>
                <a:srgbClr val="999999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Machine Learning Step</a:t>
            </a:r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body" idx="1"/>
          </p:nvPr>
        </p:nvSpPr>
        <p:spPr>
          <a:xfrm>
            <a:off x="193150" y="847675"/>
            <a:ext cx="8770500" cy="40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문제 정의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Train Data 수집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Exploratory Data Analysis - Cleaning &amp; Preprocessing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Data 분류 - Labeling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모델 설계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모델 학습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성능 Test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9" name="Google Shape;239;p31"/>
          <p:cNvSpPr txBox="1"/>
          <p:nvPr/>
        </p:nvSpPr>
        <p:spPr>
          <a:xfrm>
            <a:off x="75250" y="4759625"/>
            <a:ext cx="9006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  <a:latin typeface="Gothic A1"/>
                <a:ea typeface="Gothic A1"/>
                <a:cs typeface="Gothic A1"/>
                <a:sym typeface="Gothic A1"/>
              </a:rPr>
              <a:t>참조: </a:t>
            </a:r>
            <a:r>
              <a:rPr lang="ko" sz="1000">
                <a:solidFill>
                  <a:schemeClr val="accent4"/>
                </a:solidFill>
                <a:highlight>
                  <a:srgbClr val="FFFFFF"/>
                </a:highlight>
                <a:latin typeface="Gothic A1"/>
                <a:ea typeface="Gothic A1"/>
                <a:cs typeface="Gothic A1"/>
                <a:sym typeface="Gothic A1"/>
              </a:rPr>
              <a:t>[머신러닝] 의사결정트리 (Decision Tree) 알고리즘 쉽게 이해하기 by 허민석 </a:t>
            </a:r>
            <a:r>
              <a:rPr lang="ko" sz="1000">
                <a:solidFill>
                  <a:schemeClr val="accent4"/>
                </a:solidFill>
                <a:latin typeface="Gothic A1"/>
                <a:ea typeface="Gothic A1"/>
                <a:cs typeface="Gothic A1"/>
                <a:sym typeface="Gothic A1"/>
              </a:rPr>
              <a:t>(https://goo.gl/8e9DqW)</a:t>
            </a:r>
            <a:endParaRPr sz="1000">
              <a:solidFill>
                <a:srgbClr val="999999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 Instruction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Decision Tree</a:t>
            </a: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body" idx="1"/>
          </p:nvPr>
        </p:nvSpPr>
        <p:spPr>
          <a:xfrm>
            <a:off x="193150" y="847675"/>
            <a:ext cx="8770500" cy="40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Q. 겨울에 찍은 가족사진은?</a:t>
            </a:r>
            <a:endParaRPr/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5" y="1419183"/>
            <a:ext cx="1751160" cy="1352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6489" y="2997280"/>
            <a:ext cx="1474142" cy="139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5772" y="3019878"/>
            <a:ext cx="2177669" cy="135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1949" y="3044857"/>
            <a:ext cx="1542518" cy="130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9614" y="3075778"/>
            <a:ext cx="1601707" cy="1240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79" y="3006544"/>
            <a:ext cx="1837410" cy="1379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73089" y="1379737"/>
            <a:ext cx="1911538" cy="143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 rotWithShape="1">
          <a:blip r:embed="rId10">
            <a:alphaModFix/>
          </a:blip>
          <a:srcRect l="5331" r="5509"/>
          <a:stretch/>
        </p:blipFill>
        <p:spPr>
          <a:xfrm>
            <a:off x="5145201" y="1405854"/>
            <a:ext cx="1941629" cy="1379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57220" y="1419186"/>
            <a:ext cx="1601697" cy="1352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96792" y="1395646"/>
            <a:ext cx="1474138" cy="139956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/>
        </p:nvSpPr>
        <p:spPr>
          <a:xfrm>
            <a:off x="75250" y="4759625"/>
            <a:ext cx="9006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accent4"/>
                </a:solidFill>
                <a:latin typeface="Gothic A1"/>
                <a:ea typeface="Gothic A1"/>
                <a:cs typeface="Gothic A1"/>
                <a:sym typeface="Gothic A1"/>
              </a:rPr>
              <a:t>출처: 구글 (google.com) / 참조: </a:t>
            </a:r>
            <a:r>
              <a:rPr lang="ko" sz="1000">
                <a:solidFill>
                  <a:schemeClr val="accent4"/>
                </a:solidFill>
                <a:highlight>
                  <a:srgbClr val="FFFFFF"/>
                </a:highlight>
                <a:latin typeface="Gothic A1"/>
                <a:ea typeface="Gothic A1"/>
                <a:cs typeface="Gothic A1"/>
                <a:sym typeface="Gothic A1"/>
              </a:rPr>
              <a:t>[머신러닝] 의사결정트리 (Decision Tree) 알고리즘 쉽게 이해하기 by 허민석 </a:t>
            </a:r>
            <a:r>
              <a:rPr lang="ko" sz="1000">
                <a:solidFill>
                  <a:schemeClr val="accent4"/>
                </a:solidFill>
                <a:latin typeface="Gothic A1"/>
                <a:ea typeface="Gothic A1"/>
                <a:cs typeface="Gothic A1"/>
                <a:sym typeface="Gothic A1"/>
              </a:rPr>
              <a:t>(https://goo.gl/8e9DqW)</a:t>
            </a:r>
            <a:endParaRPr sz="1000">
              <a:solidFill>
                <a:schemeClr val="accent4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Decision Tree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3"/>
          <p:cNvSpPr txBox="1"/>
          <p:nvPr/>
        </p:nvSpPr>
        <p:spPr>
          <a:xfrm>
            <a:off x="75250" y="4759625"/>
            <a:ext cx="9006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accent4"/>
                </a:solidFill>
                <a:latin typeface="Gothic A1"/>
                <a:ea typeface="Gothic A1"/>
                <a:cs typeface="Gothic A1"/>
                <a:sym typeface="Gothic A1"/>
              </a:rPr>
              <a:t>참조: </a:t>
            </a:r>
            <a:r>
              <a:rPr lang="ko" sz="1000">
                <a:solidFill>
                  <a:schemeClr val="accent4"/>
                </a:solidFill>
                <a:highlight>
                  <a:srgbClr val="FFFFFF"/>
                </a:highlight>
                <a:latin typeface="Gothic A1"/>
                <a:ea typeface="Gothic A1"/>
                <a:cs typeface="Gothic A1"/>
                <a:sym typeface="Gothic A1"/>
              </a:rPr>
              <a:t>[머신러닝] 의사결정트리 (Decision Tree) 알고리즘 쉽게 이해하기 by 허민석 </a:t>
            </a:r>
            <a:r>
              <a:rPr lang="ko" sz="1000">
                <a:solidFill>
                  <a:schemeClr val="accent4"/>
                </a:solidFill>
                <a:latin typeface="Gothic A1"/>
                <a:ea typeface="Gothic A1"/>
                <a:cs typeface="Gothic A1"/>
                <a:sym typeface="Gothic A1"/>
              </a:rPr>
              <a:t>(https://goo.gl/8e9DqW)</a:t>
            </a:r>
            <a:endParaRPr sz="1000">
              <a:solidFill>
                <a:schemeClr val="accent4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999999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aphicFrame>
        <p:nvGraphicFramePr>
          <p:cNvPr id="263" name="Google Shape;263;p33"/>
          <p:cNvGraphicFramePr/>
          <p:nvPr/>
        </p:nvGraphicFramePr>
        <p:xfrm>
          <a:off x="1060850" y="850388"/>
          <a:ext cx="3426500" cy="3771750"/>
        </p:xfrm>
        <a:graphic>
          <a:graphicData uri="http://schemas.openxmlformats.org/drawingml/2006/table">
            <a:tbl>
              <a:tblPr>
                <a:noFill/>
                <a:tableStyleId>{3816C101-E4D7-4D8C-8877-FBE24451E6CB}</a:tableStyleId>
              </a:tblPr>
              <a:tblGrid>
                <a:gridCol w="76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666666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캐릭터?</a:t>
                      </a:r>
                      <a:endParaRPr sz="1200" b="1">
                        <a:solidFill>
                          <a:srgbClr val="666666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666666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겨울?</a:t>
                      </a:r>
                      <a:endParaRPr sz="1200" b="1">
                        <a:solidFill>
                          <a:srgbClr val="666666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666666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여러 명?</a:t>
                      </a:r>
                      <a:endParaRPr sz="1200" b="1">
                        <a:solidFill>
                          <a:srgbClr val="666666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rgbClr val="666666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겨울 가족 사진</a:t>
                      </a:r>
                      <a:endParaRPr sz="1100" b="1">
                        <a:solidFill>
                          <a:srgbClr val="666666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</a:t>
                      </a:r>
                      <a:endParaRPr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</a:t>
                      </a:r>
                      <a:endParaRPr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</a:t>
                      </a:r>
                      <a:endParaRPr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7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accent5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 b="1">
                        <a:solidFill>
                          <a:schemeClr val="accent5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7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</a:t>
                      </a:r>
                      <a:endParaRPr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64" name="Google Shape;264;p33"/>
          <p:cNvGraphicFramePr/>
          <p:nvPr/>
        </p:nvGraphicFramePr>
        <p:xfrm>
          <a:off x="5537150" y="847663"/>
          <a:ext cx="3426500" cy="3771750"/>
        </p:xfrm>
        <a:graphic>
          <a:graphicData uri="http://schemas.openxmlformats.org/drawingml/2006/table">
            <a:tbl>
              <a:tblPr>
                <a:noFill/>
                <a:tableStyleId>{3816C101-E4D7-4D8C-8877-FBE24451E6CB}</a:tableStyleId>
              </a:tblPr>
              <a:tblGrid>
                <a:gridCol w="76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666666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캐릭터?</a:t>
                      </a:r>
                      <a:endParaRPr sz="1200" b="1">
                        <a:solidFill>
                          <a:srgbClr val="666666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666666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겨울?</a:t>
                      </a:r>
                      <a:endParaRPr sz="1200" b="1">
                        <a:solidFill>
                          <a:srgbClr val="666666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666666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여러 명?</a:t>
                      </a:r>
                      <a:endParaRPr sz="1200" b="1">
                        <a:solidFill>
                          <a:srgbClr val="666666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rgbClr val="666666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겨울 가족 사진</a:t>
                      </a:r>
                      <a:endParaRPr sz="1100" b="1">
                        <a:solidFill>
                          <a:srgbClr val="666666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accent5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 b="1">
                        <a:solidFill>
                          <a:schemeClr val="accent5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</a:t>
                      </a:r>
                      <a:endParaRPr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</a:t>
                      </a:r>
                      <a:endParaRPr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7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</a:t>
                      </a:r>
                      <a:endParaRPr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7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</a:t>
                      </a:r>
                      <a:endParaRPr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96" y="1435635"/>
            <a:ext cx="679175" cy="46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672" y="3359363"/>
            <a:ext cx="679150" cy="57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6387" y="4044687"/>
            <a:ext cx="831725" cy="458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2663" y="2086519"/>
            <a:ext cx="679174" cy="50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2050" y="2736599"/>
            <a:ext cx="740375" cy="5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96387" y="1391350"/>
            <a:ext cx="831725" cy="5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5925" y="4044675"/>
            <a:ext cx="831725" cy="55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 rotWithShape="1">
          <a:blip r:embed="rId10">
            <a:alphaModFix/>
          </a:blip>
          <a:srcRect l="9154" r="4963"/>
          <a:stretch/>
        </p:blipFill>
        <p:spPr>
          <a:xfrm>
            <a:off x="114588" y="3358975"/>
            <a:ext cx="87440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2197" y="2736600"/>
            <a:ext cx="679175" cy="50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2200" y="2050888"/>
            <a:ext cx="679176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Decision Tree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4"/>
          <p:cNvSpPr txBox="1"/>
          <p:nvPr/>
        </p:nvSpPr>
        <p:spPr>
          <a:xfrm>
            <a:off x="75250" y="4759625"/>
            <a:ext cx="9006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accent4"/>
                </a:solidFill>
                <a:latin typeface="Gothic A1"/>
                <a:ea typeface="Gothic A1"/>
                <a:cs typeface="Gothic A1"/>
                <a:sym typeface="Gothic A1"/>
              </a:rPr>
              <a:t>참조: </a:t>
            </a:r>
            <a:r>
              <a:rPr lang="ko" sz="1000">
                <a:solidFill>
                  <a:schemeClr val="accent4"/>
                </a:solidFill>
                <a:highlight>
                  <a:schemeClr val="lt1"/>
                </a:highlight>
                <a:latin typeface="Gothic A1"/>
                <a:ea typeface="Gothic A1"/>
                <a:cs typeface="Gothic A1"/>
                <a:sym typeface="Gothic A1"/>
              </a:rPr>
              <a:t>[머신러닝] 의사결정트리 (Decision Tree) 알고리즘 쉽게 이해하기 by 허민석 </a:t>
            </a:r>
            <a:r>
              <a:rPr lang="ko" sz="1000">
                <a:solidFill>
                  <a:schemeClr val="accent4"/>
                </a:solidFill>
                <a:latin typeface="Gothic A1"/>
                <a:ea typeface="Gothic A1"/>
                <a:cs typeface="Gothic A1"/>
                <a:sym typeface="Gothic A1"/>
              </a:rPr>
              <a:t>(https://goo.gl/8e9DqW)</a:t>
            </a:r>
            <a:endParaRPr sz="1000">
              <a:solidFill>
                <a:schemeClr val="accent4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>
              <a:solidFill>
                <a:schemeClr val="accent4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4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81" name="Google Shape;281;p34"/>
          <p:cNvSpPr/>
          <p:nvPr/>
        </p:nvSpPr>
        <p:spPr>
          <a:xfrm>
            <a:off x="2638900" y="863025"/>
            <a:ext cx="1725600" cy="340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캐릭터?</a:t>
            </a:r>
            <a:endParaRPr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82" name="Google Shape;282;p34"/>
          <p:cNvSpPr/>
          <p:nvPr/>
        </p:nvSpPr>
        <p:spPr>
          <a:xfrm>
            <a:off x="819525" y="1738888"/>
            <a:ext cx="2370900" cy="340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겨울에 찍은 가족 사진 X</a:t>
            </a:r>
            <a:endParaRPr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83" name="Google Shape;283;p34"/>
          <p:cNvSpPr/>
          <p:nvPr/>
        </p:nvSpPr>
        <p:spPr>
          <a:xfrm>
            <a:off x="5170450" y="1738900"/>
            <a:ext cx="1725600" cy="340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겨울?</a:t>
            </a:r>
            <a:endParaRPr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84" name="Google Shape;284;p34"/>
          <p:cNvSpPr/>
          <p:nvPr/>
        </p:nvSpPr>
        <p:spPr>
          <a:xfrm>
            <a:off x="3301050" y="2786388"/>
            <a:ext cx="1725600" cy="340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여러 명?</a:t>
            </a:r>
            <a:endParaRPr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85" name="Google Shape;285;p34"/>
          <p:cNvSpPr/>
          <p:nvPr/>
        </p:nvSpPr>
        <p:spPr>
          <a:xfrm>
            <a:off x="6543150" y="2780750"/>
            <a:ext cx="2370900" cy="340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겨울에 찍은 가족 사진 X</a:t>
            </a:r>
            <a:endParaRPr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86" name="Google Shape;286;p34"/>
          <p:cNvSpPr/>
          <p:nvPr/>
        </p:nvSpPr>
        <p:spPr>
          <a:xfrm>
            <a:off x="4405300" y="3845225"/>
            <a:ext cx="2370900" cy="340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겨울에 찍은 가족 사진 X</a:t>
            </a:r>
            <a:endParaRPr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87" name="Google Shape;287;p34"/>
          <p:cNvSpPr/>
          <p:nvPr/>
        </p:nvSpPr>
        <p:spPr>
          <a:xfrm>
            <a:off x="819525" y="3845225"/>
            <a:ext cx="2212200" cy="340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겨울에 찍은 가족 사진</a:t>
            </a:r>
            <a:endParaRPr b="1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288" name="Google Shape;288;p34"/>
          <p:cNvCxnSpPr>
            <a:stCxn id="281" idx="2"/>
            <a:endCxn id="282" idx="0"/>
          </p:cNvCxnSpPr>
          <p:nvPr/>
        </p:nvCxnSpPr>
        <p:spPr>
          <a:xfrm flipH="1">
            <a:off x="2005000" y="1203225"/>
            <a:ext cx="1496700" cy="535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34"/>
          <p:cNvCxnSpPr>
            <a:stCxn id="281" idx="2"/>
            <a:endCxn id="283" idx="0"/>
          </p:cNvCxnSpPr>
          <p:nvPr/>
        </p:nvCxnSpPr>
        <p:spPr>
          <a:xfrm>
            <a:off x="3501700" y="1203225"/>
            <a:ext cx="2531700" cy="5358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0" name="Google Shape;290;p34"/>
          <p:cNvCxnSpPr>
            <a:stCxn id="283" idx="2"/>
            <a:endCxn id="284" idx="0"/>
          </p:cNvCxnSpPr>
          <p:nvPr/>
        </p:nvCxnSpPr>
        <p:spPr>
          <a:xfrm flipH="1">
            <a:off x="4163950" y="2079100"/>
            <a:ext cx="1869300" cy="7074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34"/>
          <p:cNvCxnSpPr>
            <a:stCxn id="283" idx="2"/>
            <a:endCxn id="285" idx="0"/>
          </p:cNvCxnSpPr>
          <p:nvPr/>
        </p:nvCxnSpPr>
        <p:spPr>
          <a:xfrm>
            <a:off x="6033250" y="2079100"/>
            <a:ext cx="1695300" cy="701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2" name="Google Shape;292;p34"/>
          <p:cNvCxnSpPr>
            <a:stCxn id="284" idx="2"/>
            <a:endCxn id="287" idx="0"/>
          </p:cNvCxnSpPr>
          <p:nvPr/>
        </p:nvCxnSpPr>
        <p:spPr>
          <a:xfrm flipH="1">
            <a:off x="1925550" y="3126588"/>
            <a:ext cx="2238300" cy="7185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p34"/>
          <p:cNvCxnSpPr>
            <a:stCxn id="284" idx="2"/>
            <a:endCxn id="286" idx="0"/>
          </p:cNvCxnSpPr>
          <p:nvPr/>
        </p:nvCxnSpPr>
        <p:spPr>
          <a:xfrm>
            <a:off x="4163850" y="3126588"/>
            <a:ext cx="1426800" cy="718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4" name="Google Shape;294;p34"/>
          <p:cNvSpPr txBox="1"/>
          <p:nvPr/>
        </p:nvSpPr>
        <p:spPr>
          <a:xfrm>
            <a:off x="2520400" y="1382650"/>
            <a:ext cx="5112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66666"/>
                </a:solidFill>
              </a:rPr>
              <a:t>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4457300" y="1391315"/>
            <a:ext cx="4002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66666"/>
                </a:solidFill>
              </a:rPr>
              <a:t>NO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6680800" y="2350115"/>
            <a:ext cx="4002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66666"/>
                </a:solidFill>
              </a:rPr>
              <a:t>NO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97" name="Google Shape;297;p34"/>
          <p:cNvSpPr txBox="1"/>
          <p:nvPr/>
        </p:nvSpPr>
        <p:spPr>
          <a:xfrm>
            <a:off x="4730725" y="3406115"/>
            <a:ext cx="4002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66666"/>
                </a:solidFill>
              </a:rPr>
              <a:t>NO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98" name="Google Shape;298;p34"/>
          <p:cNvSpPr txBox="1"/>
          <p:nvPr/>
        </p:nvSpPr>
        <p:spPr>
          <a:xfrm>
            <a:off x="4857500" y="2352950"/>
            <a:ext cx="5112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66666"/>
                </a:solidFill>
              </a:rPr>
              <a:t>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99" name="Google Shape;299;p34"/>
          <p:cNvSpPr txBox="1"/>
          <p:nvPr/>
        </p:nvSpPr>
        <p:spPr>
          <a:xfrm>
            <a:off x="2789100" y="3406113"/>
            <a:ext cx="5112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66666"/>
                </a:solidFill>
              </a:rPr>
              <a:t>YES</a:t>
            </a:r>
            <a:endParaRPr sz="1100">
              <a:solidFill>
                <a:srgbClr val="666666"/>
              </a:solidFill>
            </a:endParaRPr>
          </a:p>
        </p:txBody>
      </p:sp>
      <p:pic>
        <p:nvPicPr>
          <p:cNvPr id="300" name="Google Shape;3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96" y="2196985"/>
            <a:ext cx="679175" cy="46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1172" y="4287450"/>
            <a:ext cx="679150" cy="57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487" y="2743925"/>
            <a:ext cx="831725" cy="458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6013" y="2175244"/>
            <a:ext cx="679174" cy="50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8" y="2743937"/>
            <a:ext cx="740375" cy="5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2675" y="4296175"/>
            <a:ext cx="831725" cy="5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4962" y="3209325"/>
            <a:ext cx="831725" cy="55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 rotWithShape="1">
          <a:blip r:embed="rId10">
            <a:alphaModFix/>
          </a:blip>
          <a:srcRect l="9154" r="4963"/>
          <a:stretch/>
        </p:blipFill>
        <p:spPr>
          <a:xfrm>
            <a:off x="1964175" y="4287063"/>
            <a:ext cx="87440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91735" y="2175238"/>
            <a:ext cx="679175" cy="50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13063" y="3199563"/>
            <a:ext cx="679176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Decision Tree</a:t>
            </a:r>
            <a:endParaRPr/>
          </a:p>
        </p:txBody>
      </p:sp>
      <p:grpSp>
        <p:nvGrpSpPr>
          <p:cNvPr id="315" name="Google Shape;315;p35"/>
          <p:cNvGrpSpPr/>
          <p:nvPr/>
        </p:nvGrpSpPr>
        <p:grpSpPr>
          <a:xfrm>
            <a:off x="4477204" y="430215"/>
            <a:ext cx="4397435" cy="2112463"/>
            <a:chOff x="370354" y="805052"/>
            <a:chExt cx="4397435" cy="2112463"/>
          </a:xfrm>
        </p:grpSpPr>
        <p:sp>
          <p:nvSpPr>
            <p:cNvPr id="316" name="Google Shape;316;p35"/>
            <p:cNvSpPr/>
            <p:nvPr/>
          </p:nvSpPr>
          <p:spPr>
            <a:xfrm>
              <a:off x="370354" y="1725054"/>
              <a:ext cx="773400" cy="312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겨울?</a:t>
              </a:r>
              <a:endParaRPr sz="10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cxnSp>
          <p:nvCxnSpPr>
            <p:cNvPr id="317" name="Google Shape;317;p35"/>
            <p:cNvCxnSpPr>
              <a:stCxn id="316" idx="3"/>
            </p:cNvCxnSpPr>
            <p:nvPr/>
          </p:nvCxnSpPr>
          <p:spPr>
            <a:xfrm>
              <a:off x="1143754" y="1881054"/>
              <a:ext cx="681300" cy="6078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8" name="Google Shape;318;p35"/>
            <p:cNvCxnSpPr>
              <a:stCxn id="316" idx="3"/>
            </p:cNvCxnSpPr>
            <p:nvPr/>
          </p:nvCxnSpPr>
          <p:spPr>
            <a:xfrm rot="10800000" flipH="1">
              <a:off x="1143754" y="1359054"/>
              <a:ext cx="847200" cy="522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9" name="Google Shape;319;p35"/>
            <p:cNvSpPr txBox="1"/>
            <p:nvPr/>
          </p:nvSpPr>
          <p:spPr>
            <a:xfrm>
              <a:off x="1288801" y="1600425"/>
              <a:ext cx="391200" cy="18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YES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320" name="Google Shape;320;p35"/>
            <p:cNvSpPr txBox="1"/>
            <p:nvPr/>
          </p:nvSpPr>
          <p:spPr>
            <a:xfrm>
              <a:off x="1288801" y="2093600"/>
              <a:ext cx="391200" cy="18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NO</a:t>
              </a:r>
              <a:endParaRPr sz="700">
                <a:solidFill>
                  <a:srgbClr val="666666"/>
                </a:solidFill>
              </a:endParaRPr>
            </a:p>
          </p:txBody>
        </p:sp>
        <p:pic>
          <p:nvPicPr>
            <p:cNvPr id="321" name="Google Shape;321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92461" y="813377"/>
              <a:ext cx="645160" cy="498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24687" y="805052"/>
              <a:ext cx="543102" cy="514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36893" y="1347823"/>
              <a:ext cx="802294" cy="498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93564" y="822577"/>
              <a:ext cx="568293" cy="479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81903" y="1368419"/>
              <a:ext cx="590100" cy="457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417250" y="1342914"/>
              <a:ext cx="676937" cy="508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81853" y="2367047"/>
              <a:ext cx="704246" cy="527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35"/>
            <p:cNvPicPr preferRelativeResize="0"/>
            <p:nvPr/>
          </p:nvPicPr>
          <p:blipFill rotWithShape="1">
            <a:blip r:embed="rId10">
              <a:alphaModFix/>
            </a:blip>
            <a:srcRect l="5331" r="5509"/>
            <a:stretch/>
          </p:blipFill>
          <p:spPr>
            <a:xfrm>
              <a:off x="2815415" y="808464"/>
              <a:ext cx="715330" cy="508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3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014656" y="2381588"/>
              <a:ext cx="590096" cy="498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671738" y="2401900"/>
              <a:ext cx="543101" cy="515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1" name="Google Shape;331;p35"/>
          <p:cNvSpPr/>
          <p:nvPr/>
        </p:nvSpPr>
        <p:spPr>
          <a:xfrm>
            <a:off x="4516242" y="3676016"/>
            <a:ext cx="773400" cy="312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여러 명?</a:t>
            </a:r>
            <a:endParaRPr sz="10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332" name="Google Shape;332;p35"/>
          <p:cNvCxnSpPr>
            <a:stCxn id="331" idx="3"/>
          </p:cNvCxnSpPr>
          <p:nvPr/>
        </p:nvCxnSpPr>
        <p:spPr>
          <a:xfrm>
            <a:off x="5289642" y="3832016"/>
            <a:ext cx="681300" cy="607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3" name="Google Shape;333;p35"/>
          <p:cNvCxnSpPr>
            <a:stCxn id="331" idx="3"/>
          </p:cNvCxnSpPr>
          <p:nvPr/>
        </p:nvCxnSpPr>
        <p:spPr>
          <a:xfrm rot="10800000" flipH="1">
            <a:off x="5289642" y="3310016"/>
            <a:ext cx="847200" cy="522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4" name="Google Shape;334;p35"/>
          <p:cNvSpPr txBox="1"/>
          <p:nvPr/>
        </p:nvSpPr>
        <p:spPr>
          <a:xfrm>
            <a:off x="5434688" y="3551388"/>
            <a:ext cx="391200" cy="1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666666"/>
                </a:solidFill>
              </a:rPr>
              <a:t>YES</a:t>
            </a:r>
            <a:endParaRPr sz="700">
              <a:solidFill>
                <a:srgbClr val="666666"/>
              </a:solidFill>
            </a:endParaRPr>
          </a:p>
        </p:txBody>
      </p:sp>
      <p:sp>
        <p:nvSpPr>
          <p:cNvPr id="335" name="Google Shape;335;p35"/>
          <p:cNvSpPr txBox="1"/>
          <p:nvPr/>
        </p:nvSpPr>
        <p:spPr>
          <a:xfrm>
            <a:off x="5434688" y="4044563"/>
            <a:ext cx="391200" cy="1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666666"/>
                </a:solidFill>
              </a:rPr>
              <a:t>NO</a:t>
            </a:r>
            <a:endParaRPr sz="700">
              <a:solidFill>
                <a:srgbClr val="666666"/>
              </a:solidFill>
            </a:endParaRPr>
          </a:p>
        </p:txBody>
      </p:sp>
      <p:pic>
        <p:nvPicPr>
          <p:cNvPr id="336" name="Google Shape;3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348" y="2764339"/>
            <a:ext cx="645160" cy="498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3087" y="4198340"/>
            <a:ext cx="543102" cy="51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1143" y="3413560"/>
            <a:ext cx="802294" cy="49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9451" y="2773540"/>
            <a:ext cx="568293" cy="479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966" y="4227256"/>
            <a:ext cx="590100" cy="457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8338" y="3408639"/>
            <a:ext cx="676937" cy="508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70566" y="2749797"/>
            <a:ext cx="704246" cy="527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 rotWithShape="1">
          <a:blip r:embed="rId10">
            <a:alphaModFix/>
          </a:blip>
          <a:srcRect l="5331" r="5509"/>
          <a:stretch/>
        </p:blipFill>
        <p:spPr>
          <a:xfrm>
            <a:off x="6961303" y="2759427"/>
            <a:ext cx="715330" cy="50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81493" y="3377375"/>
            <a:ext cx="590096" cy="49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49313" y="3384925"/>
            <a:ext cx="543101" cy="51561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>
            <a:spLocks noGrp="1"/>
          </p:cNvSpPr>
          <p:nvPr>
            <p:ph type="body" idx="1"/>
          </p:nvPr>
        </p:nvSpPr>
        <p:spPr>
          <a:xfrm>
            <a:off x="347650" y="1983125"/>
            <a:ext cx="4068900" cy="29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Information Gain이 높을 수록 효율적인 Split Option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/>
              <a:t>* 캐릭터 I.G = 10 - 5 = </a:t>
            </a:r>
            <a:r>
              <a:rPr lang="ko" sz="2100" b="1">
                <a:solidFill>
                  <a:schemeClr val="accent5"/>
                </a:solidFill>
              </a:rPr>
              <a:t>5</a:t>
            </a:r>
            <a:endParaRPr sz="2100" b="1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/>
              <a:t>* 겨울 I.G = 10 - 7 = 3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/>
              <a:t>* 여러 명 I.G = 10 - 8 = 2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347" name="Google Shape;347;p35"/>
          <p:cNvSpPr/>
          <p:nvPr/>
        </p:nvSpPr>
        <p:spPr>
          <a:xfrm>
            <a:off x="277750" y="916500"/>
            <a:ext cx="3926700" cy="996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i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Information Gain</a:t>
            </a:r>
            <a:endParaRPr sz="1600" i="1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600" i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= Base Entropy - New Entropy</a:t>
            </a:r>
            <a:endParaRPr i="1"/>
          </a:p>
        </p:txBody>
      </p:sp>
      <p:sp>
        <p:nvSpPr>
          <p:cNvPr id="348" name="Google Shape;348;p35"/>
          <p:cNvSpPr txBox="1"/>
          <p:nvPr/>
        </p:nvSpPr>
        <p:spPr>
          <a:xfrm>
            <a:off x="75250" y="4759625"/>
            <a:ext cx="9006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accent4"/>
                </a:solidFill>
                <a:latin typeface="Gothic A1"/>
                <a:ea typeface="Gothic A1"/>
                <a:cs typeface="Gothic A1"/>
                <a:sym typeface="Gothic A1"/>
              </a:rPr>
              <a:t>참조: </a:t>
            </a:r>
            <a:r>
              <a:rPr lang="ko" sz="1000">
                <a:solidFill>
                  <a:schemeClr val="accent4"/>
                </a:solidFill>
                <a:highlight>
                  <a:srgbClr val="FFFFFF"/>
                </a:highlight>
                <a:latin typeface="Gothic A1"/>
                <a:ea typeface="Gothic A1"/>
                <a:cs typeface="Gothic A1"/>
                <a:sym typeface="Gothic A1"/>
              </a:rPr>
              <a:t>[머신러닝] 의사결정트리 (Decision Tree) 알고리즘 쉽게 이해하기 by 허민석 </a:t>
            </a:r>
            <a:r>
              <a:rPr lang="ko" sz="1000">
                <a:solidFill>
                  <a:schemeClr val="accent4"/>
                </a:solidFill>
                <a:latin typeface="Gothic A1"/>
                <a:ea typeface="Gothic A1"/>
                <a:cs typeface="Gothic A1"/>
                <a:sym typeface="Gothic A1"/>
              </a:rPr>
              <a:t>(https://goo.gl/8e9DqW)</a:t>
            </a:r>
            <a:endParaRPr sz="1000">
              <a:solidFill>
                <a:schemeClr val="accent4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999999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Decision Tree</a:t>
            </a:r>
            <a:endParaRPr/>
          </a:p>
        </p:txBody>
      </p:sp>
      <p:grpSp>
        <p:nvGrpSpPr>
          <p:cNvPr id="354" name="Google Shape;354;p36"/>
          <p:cNvGrpSpPr/>
          <p:nvPr/>
        </p:nvGrpSpPr>
        <p:grpSpPr>
          <a:xfrm>
            <a:off x="5229402" y="719754"/>
            <a:ext cx="3706573" cy="3703979"/>
            <a:chOff x="244925" y="877125"/>
            <a:chExt cx="3160448" cy="3594700"/>
          </a:xfrm>
        </p:grpSpPr>
        <p:sp>
          <p:nvSpPr>
            <p:cNvPr id="355" name="Google Shape;355;p36"/>
            <p:cNvSpPr/>
            <p:nvPr/>
          </p:nvSpPr>
          <p:spPr>
            <a:xfrm>
              <a:off x="1007035" y="877125"/>
              <a:ext cx="6594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캐릭터?</a:t>
              </a:r>
              <a:endParaRPr sz="10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244925" y="1850750"/>
              <a:ext cx="15099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겨울에 찍은 가족 사진 X</a:t>
              </a:r>
              <a:endParaRPr sz="10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1974577" y="1850745"/>
              <a:ext cx="6594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겨울?</a:t>
              </a:r>
              <a:endParaRPr sz="10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979576" y="3021450"/>
              <a:ext cx="7143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여러 명?</a:t>
              </a:r>
              <a:endParaRPr sz="10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1895473" y="3008875"/>
              <a:ext cx="15099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겨울에 찍은 가족 사진 X</a:t>
              </a:r>
              <a:endParaRPr sz="10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1895471" y="4169125"/>
              <a:ext cx="15099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겨울에 찍은 가족 사진 X</a:t>
              </a:r>
              <a:endParaRPr sz="10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304775" y="4169100"/>
              <a:ext cx="13902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chemeClr val="dk2"/>
                  </a:solidFill>
                  <a:latin typeface="Gothic A1"/>
                  <a:ea typeface="Gothic A1"/>
                  <a:cs typeface="Gothic A1"/>
                  <a:sym typeface="Gothic A1"/>
                </a:rPr>
                <a:t>겨울에 찍은 가족 사진</a:t>
              </a:r>
              <a:endParaRPr sz="1000" b="1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cxnSp>
          <p:nvCxnSpPr>
            <p:cNvPr id="362" name="Google Shape;362;p36"/>
            <p:cNvCxnSpPr>
              <a:stCxn id="355" idx="2"/>
              <a:endCxn id="356" idx="0"/>
            </p:cNvCxnSpPr>
            <p:nvPr/>
          </p:nvCxnSpPr>
          <p:spPr>
            <a:xfrm flipH="1">
              <a:off x="999835" y="1179825"/>
              <a:ext cx="336900" cy="6708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3" name="Google Shape;363;p36"/>
            <p:cNvCxnSpPr>
              <a:stCxn id="355" idx="2"/>
              <a:endCxn id="357" idx="0"/>
            </p:cNvCxnSpPr>
            <p:nvPr/>
          </p:nvCxnSpPr>
          <p:spPr>
            <a:xfrm>
              <a:off x="1336735" y="1179825"/>
              <a:ext cx="967500" cy="6708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4" name="Google Shape;364;p36"/>
            <p:cNvCxnSpPr>
              <a:stCxn id="357" idx="2"/>
              <a:endCxn id="358" idx="0"/>
            </p:cNvCxnSpPr>
            <p:nvPr/>
          </p:nvCxnSpPr>
          <p:spPr>
            <a:xfrm flipH="1">
              <a:off x="1336777" y="2153445"/>
              <a:ext cx="967500" cy="8679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5" name="Google Shape;365;p36"/>
            <p:cNvCxnSpPr>
              <a:stCxn id="357" idx="2"/>
              <a:endCxn id="359" idx="0"/>
            </p:cNvCxnSpPr>
            <p:nvPr/>
          </p:nvCxnSpPr>
          <p:spPr>
            <a:xfrm>
              <a:off x="2304277" y="2153445"/>
              <a:ext cx="346200" cy="855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6" name="Google Shape;366;p36"/>
            <p:cNvCxnSpPr>
              <a:stCxn id="358" idx="2"/>
              <a:endCxn id="361" idx="0"/>
            </p:cNvCxnSpPr>
            <p:nvPr/>
          </p:nvCxnSpPr>
          <p:spPr>
            <a:xfrm flipH="1">
              <a:off x="999826" y="3324150"/>
              <a:ext cx="336900" cy="8448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" name="Google Shape;367;p36"/>
            <p:cNvCxnSpPr>
              <a:stCxn id="358" idx="2"/>
              <a:endCxn id="360" idx="0"/>
            </p:cNvCxnSpPr>
            <p:nvPr/>
          </p:nvCxnSpPr>
          <p:spPr>
            <a:xfrm>
              <a:off x="1336726" y="3324150"/>
              <a:ext cx="1313700" cy="8448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8" name="Google Shape;368;p36"/>
            <p:cNvSpPr txBox="1"/>
            <p:nvPr/>
          </p:nvSpPr>
          <p:spPr>
            <a:xfrm>
              <a:off x="853303" y="1454750"/>
              <a:ext cx="387300" cy="17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YES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369" name="Google Shape;369;p36"/>
            <p:cNvSpPr txBox="1"/>
            <p:nvPr/>
          </p:nvSpPr>
          <p:spPr>
            <a:xfrm>
              <a:off x="1702029" y="1464375"/>
              <a:ext cx="387300" cy="17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NO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370" name="Google Shape;370;p36"/>
            <p:cNvSpPr txBox="1"/>
            <p:nvPr/>
          </p:nvSpPr>
          <p:spPr>
            <a:xfrm>
              <a:off x="2425689" y="2530170"/>
              <a:ext cx="279000" cy="17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NO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371" name="Google Shape;371;p36"/>
            <p:cNvSpPr txBox="1"/>
            <p:nvPr/>
          </p:nvSpPr>
          <p:spPr>
            <a:xfrm>
              <a:off x="1806523" y="3704042"/>
              <a:ext cx="279000" cy="17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NO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372" name="Google Shape;372;p36"/>
            <p:cNvSpPr txBox="1"/>
            <p:nvPr/>
          </p:nvSpPr>
          <p:spPr>
            <a:xfrm>
              <a:off x="1754658" y="2533328"/>
              <a:ext cx="279000" cy="17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YES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373" name="Google Shape;373;p36"/>
            <p:cNvSpPr txBox="1"/>
            <p:nvPr/>
          </p:nvSpPr>
          <p:spPr>
            <a:xfrm>
              <a:off x="1045394" y="3703965"/>
              <a:ext cx="325500" cy="17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YES</a:t>
              </a:r>
              <a:endParaRPr sz="700">
                <a:solidFill>
                  <a:srgbClr val="666666"/>
                </a:solidFill>
              </a:endParaRPr>
            </a:p>
          </p:txBody>
        </p:sp>
      </p:grpSp>
      <p:pic>
        <p:nvPicPr>
          <p:cNvPr id="374" name="Google Shape;3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00" y="2503837"/>
            <a:ext cx="1427526" cy="86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026" y="3520777"/>
            <a:ext cx="1174275" cy="902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003" y="1528425"/>
            <a:ext cx="1148321" cy="82275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7" name="Google Shape;377;p36"/>
          <p:cNvGraphicFramePr/>
          <p:nvPr/>
        </p:nvGraphicFramePr>
        <p:xfrm>
          <a:off x="1628625" y="849088"/>
          <a:ext cx="2257350" cy="3617375"/>
        </p:xfrm>
        <a:graphic>
          <a:graphicData uri="http://schemas.openxmlformats.org/drawingml/2006/table">
            <a:tbl>
              <a:tblPr>
                <a:noFill/>
                <a:tableStyleId>{3816C101-E4D7-4D8C-8877-FBE24451E6CB}</a:tableStyleId>
              </a:tblPr>
              <a:tblGrid>
                <a:gridCol w="7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rgbClr val="666666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캐릭터?</a:t>
                      </a:r>
                      <a:endParaRPr sz="1100" b="1">
                        <a:solidFill>
                          <a:srgbClr val="666666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rgbClr val="666666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겨울?</a:t>
                      </a:r>
                      <a:endParaRPr sz="1100" b="1">
                        <a:solidFill>
                          <a:srgbClr val="666666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rgbClr val="666666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여러 명?</a:t>
                      </a:r>
                      <a:endParaRPr sz="1100" b="1">
                        <a:solidFill>
                          <a:srgbClr val="666666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4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</a:t>
                      </a:r>
                      <a:endParaRPr sz="110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 sz="110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 sz="110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 sz="110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 sz="110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 sz="110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4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</a:t>
                      </a:r>
                      <a:endParaRPr sz="110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</a:t>
                      </a:r>
                      <a:endParaRPr sz="110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 sz="110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8" name="Google Shape;378;p36"/>
          <p:cNvSpPr/>
          <p:nvPr/>
        </p:nvSpPr>
        <p:spPr>
          <a:xfrm>
            <a:off x="4124300" y="2330688"/>
            <a:ext cx="1034100" cy="48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9" name="Google Shape;379;p36"/>
          <p:cNvSpPr txBox="1"/>
          <p:nvPr/>
        </p:nvSpPr>
        <p:spPr>
          <a:xfrm>
            <a:off x="75250" y="4759625"/>
            <a:ext cx="9006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accent4"/>
                </a:solidFill>
                <a:latin typeface="Gothic A1"/>
                <a:ea typeface="Gothic A1"/>
                <a:cs typeface="Gothic A1"/>
                <a:sym typeface="Gothic A1"/>
              </a:rPr>
              <a:t>참조: </a:t>
            </a:r>
            <a:r>
              <a:rPr lang="ko" sz="1000">
                <a:solidFill>
                  <a:schemeClr val="accent4"/>
                </a:solidFill>
                <a:highlight>
                  <a:srgbClr val="FFFFFF"/>
                </a:highlight>
                <a:latin typeface="Gothic A1"/>
                <a:ea typeface="Gothic A1"/>
                <a:cs typeface="Gothic A1"/>
                <a:sym typeface="Gothic A1"/>
              </a:rPr>
              <a:t>[머신러닝] 의사결정트리 (Decision Tree) 알고리즘 쉽게 이해하기 by 허민석 </a:t>
            </a:r>
            <a:r>
              <a:rPr lang="ko" sz="1000">
                <a:solidFill>
                  <a:schemeClr val="accent4"/>
                </a:solidFill>
                <a:latin typeface="Gothic A1"/>
                <a:ea typeface="Gothic A1"/>
                <a:cs typeface="Gothic A1"/>
                <a:sym typeface="Gothic A1"/>
              </a:rPr>
              <a:t>(https://goo.gl/8e9DqW)</a:t>
            </a:r>
            <a:endParaRPr sz="1000">
              <a:solidFill>
                <a:schemeClr val="accent4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999999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/>
          <p:nvPr/>
        </p:nvSpPr>
        <p:spPr>
          <a:xfrm>
            <a:off x="979924" y="2577784"/>
            <a:ext cx="1959300" cy="1866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7"/>
          <p:cNvSpPr/>
          <p:nvPr/>
        </p:nvSpPr>
        <p:spPr>
          <a:xfrm>
            <a:off x="780124" y="2656809"/>
            <a:ext cx="1959300" cy="1866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6" name="Google Shape;3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588" y="2631975"/>
            <a:ext cx="3304653" cy="19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Random Forest</a:t>
            </a:r>
            <a:endParaRPr/>
          </a:p>
        </p:txBody>
      </p:sp>
      <p:sp>
        <p:nvSpPr>
          <p:cNvPr id="388" name="Google Shape;388;p37"/>
          <p:cNvSpPr txBox="1">
            <a:spLocks noGrp="1"/>
          </p:cNvSpPr>
          <p:nvPr>
            <p:ph type="body" idx="1"/>
          </p:nvPr>
        </p:nvSpPr>
        <p:spPr>
          <a:xfrm>
            <a:off x="5811963" y="4690450"/>
            <a:ext cx="2457900" cy="3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2100" b="1">
                <a:solidFill>
                  <a:schemeClr val="dk2"/>
                </a:solidFill>
              </a:rPr>
              <a:t>Random Forest</a:t>
            </a:r>
            <a:endParaRPr sz="2100" b="1">
              <a:solidFill>
                <a:schemeClr val="dk2"/>
              </a:solidFill>
            </a:endParaRPr>
          </a:p>
        </p:txBody>
      </p:sp>
      <p:pic>
        <p:nvPicPr>
          <p:cNvPr id="389" name="Google Shape;3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150" y="670875"/>
            <a:ext cx="2711550" cy="14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7"/>
          <p:cNvSpPr/>
          <p:nvPr/>
        </p:nvSpPr>
        <p:spPr>
          <a:xfrm>
            <a:off x="3813363" y="1386313"/>
            <a:ext cx="1161300" cy="34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7"/>
          <p:cNvGrpSpPr/>
          <p:nvPr/>
        </p:nvGrpSpPr>
        <p:grpSpPr>
          <a:xfrm>
            <a:off x="773711" y="780006"/>
            <a:ext cx="1972130" cy="1234446"/>
            <a:chOff x="951625" y="847675"/>
            <a:chExt cx="2755141" cy="1858826"/>
          </a:xfrm>
        </p:grpSpPr>
        <p:pic>
          <p:nvPicPr>
            <p:cNvPr id="392" name="Google Shape;39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77575" y="847675"/>
              <a:ext cx="1229191" cy="181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51625" y="888847"/>
              <a:ext cx="1676120" cy="18176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79413" y="1428400"/>
              <a:ext cx="1105000" cy="1236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5" name="Google Shape;395;p37"/>
          <p:cNvSpPr/>
          <p:nvPr/>
        </p:nvSpPr>
        <p:spPr>
          <a:xfrm>
            <a:off x="3813374" y="3355000"/>
            <a:ext cx="1161300" cy="34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37"/>
          <p:cNvGrpSpPr/>
          <p:nvPr/>
        </p:nvGrpSpPr>
        <p:grpSpPr>
          <a:xfrm>
            <a:off x="556624" y="2731234"/>
            <a:ext cx="1959300" cy="1866600"/>
            <a:chOff x="311699" y="2595547"/>
            <a:chExt cx="1959300" cy="1866600"/>
          </a:xfrm>
        </p:grpSpPr>
        <p:sp>
          <p:nvSpPr>
            <p:cNvPr id="397" name="Google Shape;397;p37"/>
            <p:cNvSpPr/>
            <p:nvPr/>
          </p:nvSpPr>
          <p:spPr>
            <a:xfrm>
              <a:off x="311699" y="2595547"/>
              <a:ext cx="1959300" cy="1866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" name="Google Shape;398;p37"/>
            <p:cNvGrpSpPr/>
            <p:nvPr/>
          </p:nvGrpSpPr>
          <p:grpSpPr>
            <a:xfrm>
              <a:off x="417457" y="3075697"/>
              <a:ext cx="1747769" cy="1192245"/>
              <a:chOff x="481216" y="877138"/>
              <a:chExt cx="2691359" cy="1928575"/>
            </a:xfrm>
          </p:grpSpPr>
          <p:sp>
            <p:nvSpPr>
              <p:cNvPr id="399" name="Google Shape;399;p37"/>
              <p:cNvSpPr/>
              <p:nvPr/>
            </p:nvSpPr>
            <p:spPr>
              <a:xfrm>
                <a:off x="1007042" y="877138"/>
                <a:ext cx="888300" cy="3027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700">
                    <a:solidFill>
                      <a:srgbClr val="666666"/>
                    </a:solidFill>
                  </a:rPr>
                  <a:t>feature 1</a:t>
                </a:r>
                <a:endParaRPr sz="700">
                  <a:solidFill>
                    <a:srgbClr val="666666"/>
                  </a:solidFill>
                </a:endParaRPr>
              </a:p>
            </p:txBody>
          </p:sp>
          <p:sp>
            <p:nvSpPr>
              <p:cNvPr id="400" name="Google Shape;400;p37"/>
              <p:cNvSpPr/>
              <p:nvPr/>
            </p:nvSpPr>
            <p:spPr>
              <a:xfrm>
                <a:off x="481216" y="1395708"/>
                <a:ext cx="659400" cy="3027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700">
                    <a:solidFill>
                      <a:srgbClr val="666666"/>
                    </a:solidFill>
                  </a:rPr>
                  <a:t>X</a:t>
                </a:r>
                <a:endParaRPr sz="700">
                  <a:solidFill>
                    <a:srgbClr val="666666"/>
                  </a:solidFill>
                </a:endParaRPr>
              </a:p>
            </p:txBody>
          </p:sp>
          <p:sp>
            <p:nvSpPr>
              <p:cNvPr id="401" name="Google Shape;401;p37"/>
              <p:cNvSpPr/>
              <p:nvPr/>
            </p:nvSpPr>
            <p:spPr>
              <a:xfrm>
                <a:off x="1906362" y="1395709"/>
                <a:ext cx="888300" cy="3027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700">
                    <a:solidFill>
                      <a:srgbClr val="666666"/>
                    </a:solidFill>
                  </a:rPr>
                  <a:t>feature 2</a:t>
                </a:r>
                <a:endParaRPr sz="700">
                  <a:solidFill>
                    <a:srgbClr val="666666"/>
                  </a:solidFill>
                </a:endParaRPr>
              </a:p>
            </p:txBody>
          </p:sp>
          <p:sp>
            <p:nvSpPr>
              <p:cNvPr id="402" name="Google Shape;402;p37"/>
              <p:cNvSpPr/>
              <p:nvPr/>
            </p:nvSpPr>
            <p:spPr>
              <a:xfrm>
                <a:off x="795570" y="1949361"/>
                <a:ext cx="888300" cy="3027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700">
                    <a:solidFill>
                      <a:srgbClr val="666666"/>
                    </a:solidFill>
                  </a:rPr>
                  <a:t>feature 3</a:t>
                </a:r>
                <a:endParaRPr sz="700">
                  <a:solidFill>
                    <a:srgbClr val="666666"/>
                  </a:solidFill>
                </a:endParaRPr>
              </a:p>
            </p:txBody>
          </p:sp>
          <p:sp>
            <p:nvSpPr>
              <p:cNvPr id="403" name="Google Shape;403;p37"/>
              <p:cNvSpPr/>
              <p:nvPr/>
            </p:nvSpPr>
            <p:spPr>
              <a:xfrm>
                <a:off x="2320803" y="1949343"/>
                <a:ext cx="659400" cy="3027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700">
                    <a:solidFill>
                      <a:srgbClr val="666666"/>
                    </a:solidFill>
                  </a:rPr>
                  <a:t>X</a:t>
                </a:r>
                <a:endParaRPr sz="700">
                  <a:solidFill>
                    <a:srgbClr val="666666"/>
                  </a:solidFill>
                </a:endParaRPr>
              </a:p>
            </p:txBody>
          </p:sp>
          <p:sp>
            <p:nvSpPr>
              <p:cNvPr id="404" name="Google Shape;404;p37"/>
              <p:cNvSpPr/>
              <p:nvPr/>
            </p:nvSpPr>
            <p:spPr>
              <a:xfrm>
                <a:off x="2513175" y="2503010"/>
                <a:ext cx="659400" cy="3027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700">
                    <a:solidFill>
                      <a:srgbClr val="666666"/>
                    </a:solidFill>
                  </a:rPr>
                  <a:t>X</a:t>
                </a:r>
                <a:endParaRPr sz="700">
                  <a:solidFill>
                    <a:srgbClr val="666666"/>
                  </a:solidFill>
                </a:endParaRPr>
              </a:p>
            </p:txBody>
          </p:sp>
          <p:sp>
            <p:nvSpPr>
              <p:cNvPr id="405" name="Google Shape;405;p37"/>
              <p:cNvSpPr/>
              <p:nvPr/>
            </p:nvSpPr>
            <p:spPr>
              <a:xfrm>
                <a:off x="550788" y="2503013"/>
                <a:ext cx="888300" cy="3027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700" b="1">
                    <a:solidFill>
                      <a:schemeClr val="dk2"/>
                    </a:solidFill>
                  </a:rPr>
                  <a:t>target</a:t>
                </a:r>
                <a:endParaRPr sz="7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406" name="Google Shape;406;p37"/>
              <p:cNvCxnSpPr>
                <a:stCxn id="399" idx="2"/>
                <a:endCxn id="400" idx="0"/>
              </p:cNvCxnSpPr>
              <p:nvPr/>
            </p:nvCxnSpPr>
            <p:spPr>
              <a:xfrm flipH="1">
                <a:off x="810992" y="1179838"/>
                <a:ext cx="640200" cy="216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07" name="Google Shape;407;p37"/>
              <p:cNvCxnSpPr>
                <a:stCxn id="399" idx="2"/>
                <a:endCxn id="401" idx="0"/>
              </p:cNvCxnSpPr>
              <p:nvPr/>
            </p:nvCxnSpPr>
            <p:spPr>
              <a:xfrm>
                <a:off x="1451192" y="1179838"/>
                <a:ext cx="899400" cy="21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08" name="Google Shape;408;p37"/>
              <p:cNvCxnSpPr>
                <a:stCxn id="401" idx="2"/>
                <a:endCxn id="402" idx="0"/>
              </p:cNvCxnSpPr>
              <p:nvPr/>
            </p:nvCxnSpPr>
            <p:spPr>
              <a:xfrm flipH="1">
                <a:off x="1239912" y="1698409"/>
                <a:ext cx="1110600" cy="25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09" name="Google Shape;409;p37"/>
              <p:cNvCxnSpPr>
                <a:stCxn id="401" idx="2"/>
                <a:endCxn id="403" idx="0"/>
              </p:cNvCxnSpPr>
              <p:nvPr/>
            </p:nvCxnSpPr>
            <p:spPr>
              <a:xfrm>
                <a:off x="2350512" y="1698409"/>
                <a:ext cx="299700" cy="250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10" name="Google Shape;410;p37"/>
              <p:cNvCxnSpPr>
                <a:stCxn id="402" idx="2"/>
                <a:endCxn id="405" idx="0"/>
              </p:cNvCxnSpPr>
              <p:nvPr/>
            </p:nvCxnSpPr>
            <p:spPr>
              <a:xfrm flipH="1">
                <a:off x="994920" y="2252061"/>
                <a:ext cx="244800" cy="25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11" name="Google Shape;411;p37"/>
              <p:cNvCxnSpPr>
                <a:stCxn id="402" idx="2"/>
                <a:endCxn id="404" idx="0"/>
              </p:cNvCxnSpPr>
              <p:nvPr/>
            </p:nvCxnSpPr>
            <p:spPr>
              <a:xfrm>
                <a:off x="1239720" y="2252061"/>
                <a:ext cx="1602900" cy="250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412" name="Google Shape;412;p37"/>
            <p:cNvSpPr txBox="1"/>
            <p:nvPr/>
          </p:nvSpPr>
          <p:spPr>
            <a:xfrm>
              <a:off x="428369" y="2700084"/>
              <a:ext cx="648900" cy="2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</a:rPr>
                <a:t>tree 1</a:t>
              </a:r>
              <a:endParaRPr>
                <a:solidFill>
                  <a:srgbClr val="666666"/>
                </a:solidFill>
              </a:endParaRPr>
            </a:p>
          </p:txBody>
        </p:sp>
      </p:grpSp>
      <p:sp>
        <p:nvSpPr>
          <p:cNvPr id="413" name="Google Shape;413;p37"/>
          <p:cNvSpPr txBox="1"/>
          <p:nvPr/>
        </p:nvSpPr>
        <p:spPr>
          <a:xfrm>
            <a:off x="3162288" y="3291700"/>
            <a:ext cx="4635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9E9E9E"/>
                </a:solidFill>
              </a:rPr>
              <a:t>….</a:t>
            </a:r>
            <a:endParaRPr sz="1600">
              <a:solidFill>
                <a:srgbClr val="9E9E9E"/>
              </a:solidFill>
            </a:endParaRPr>
          </a:p>
        </p:txBody>
      </p:sp>
      <p:sp>
        <p:nvSpPr>
          <p:cNvPr id="414" name="Google Shape;414;p37"/>
          <p:cNvSpPr txBox="1">
            <a:spLocks noGrp="1"/>
          </p:cNvSpPr>
          <p:nvPr>
            <p:ph type="body" idx="1"/>
          </p:nvPr>
        </p:nvSpPr>
        <p:spPr>
          <a:xfrm>
            <a:off x="730613" y="4701050"/>
            <a:ext cx="2457900" cy="3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2100" b="1">
                <a:solidFill>
                  <a:schemeClr val="dk2"/>
                </a:solidFill>
              </a:rPr>
              <a:t>Decision Tree</a:t>
            </a:r>
            <a:endParaRPr sz="2100" b="1">
              <a:solidFill>
                <a:schemeClr val="dk2"/>
              </a:solidFill>
            </a:endParaRPr>
          </a:p>
        </p:txBody>
      </p:sp>
      <p:sp>
        <p:nvSpPr>
          <p:cNvPr id="415" name="Google Shape;415;p37"/>
          <p:cNvSpPr txBox="1">
            <a:spLocks noGrp="1"/>
          </p:cNvSpPr>
          <p:nvPr>
            <p:ph type="body" idx="1"/>
          </p:nvPr>
        </p:nvSpPr>
        <p:spPr>
          <a:xfrm>
            <a:off x="530813" y="2137613"/>
            <a:ext cx="2457900" cy="3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600" b="1">
                <a:solidFill>
                  <a:srgbClr val="666666"/>
                </a:solidFill>
              </a:rPr>
              <a:t>Tree</a:t>
            </a:r>
            <a:endParaRPr sz="1600" b="1">
              <a:solidFill>
                <a:srgbClr val="666666"/>
              </a:solidFill>
            </a:endParaRPr>
          </a:p>
        </p:txBody>
      </p:sp>
      <p:sp>
        <p:nvSpPr>
          <p:cNvPr id="416" name="Google Shape;416;p37"/>
          <p:cNvSpPr txBox="1">
            <a:spLocks noGrp="1"/>
          </p:cNvSpPr>
          <p:nvPr>
            <p:ph type="body" idx="1"/>
          </p:nvPr>
        </p:nvSpPr>
        <p:spPr>
          <a:xfrm>
            <a:off x="5811963" y="2137613"/>
            <a:ext cx="2457900" cy="3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600" b="1">
                <a:solidFill>
                  <a:srgbClr val="666666"/>
                </a:solidFill>
              </a:rPr>
              <a:t>Forest</a:t>
            </a:r>
            <a:endParaRPr sz="16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Random Forest</a:t>
            </a:r>
            <a:endParaRPr/>
          </a:p>
        </p:txBody>
      </p:sp>
      <p:sp>
        <p:nvSpPr>
          <p:cNvPr id="422" name="Google Shape;422;p38"/>
          <p:cNvSpPr/>
          <p:nvPr/>
        </p:nvSpPr>
        <p:spPr>
          <a:xfrm>
            <a:off x="666450" y="1533300"/>
            <a:ext cx="3105000" cy="2599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rPr>
              <a:t>눈의 여부</a:t>
            </a:r>
            <a:endParaRPr sz="1300">
              <a:solidFill>
                <a:schemeClr val="accent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rPr>
              <a:t>옷의 두께</a:t>
            </a:r>
            <a:endParaRPr sz="1300">
              <a:solidFill>
                <a:schemeClr val="accent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rPr>
              <a:t>모자, 장갑 등의 겨울 소품</a:t>
            </a:r>
            <a:endParaRPr sz="1300">
              <a:solidFill>
                <a:schemeClr val="accent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rPr>
              <a:t>아이의 여부</a:t>
            </a:r>
            <a:endParaRPr sz="1300">
              <a:solidFill>
                <a:schemeClr val="accent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rPr>
              <a:t>야외, 실내</a:t>
            </a:r>
            <a:endParaRPr sz="1300">
              <a:solidFill>
                <a:schemeClr val="accent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rPr>
              <a:t>인원 수</a:t>
            </a:r>
            <a:endParaRPr sz="1300">
              <a:solidFill>
                <a:schemeClr val="accent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rPr>
              <a:t>사진 속 인물들의 평균 연령</a:t>
            </a:r>
            <a:endParaRPr sz="1300">
              <a:solidFill>
                <a:schemeClr val="accent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rPr>
              <a:t>성별 비율</a:t>
            </a:r>
            <a:endParaRPr sz="1300">
              <a:solidFill>
                <a:schemeClr val="accent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rPr>
              <a:t>.</a:t>
            </a:r>
            <a:endParaRPr sz="1300">
              <a:solidFill>
                <a:schemeClr val="accent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rPr>
              <a:t>.</a:t>
            </a:r>
            <a:endParaRPr sz="1300">
              <a:solidFill>
                <a:schemeClr val="accent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rPr>
              <a:t>.</a:t>
            </a:r>
            <a:endParaRPr sz="1300">
              <a:solidFill>
                <a:schemeClr val="accent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23" name="Google Shape;423;p38"/>
          <p:cNvSpPr txBox="1"/>
          <p:nvPr/>
        </p:nvSpPr>
        <p:spPr>
          <a:xfrm>
            <a:off x="346350" y="1051350"/>
            <a:ext cx="3745200" cy="40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rPr>
              <a:t>겨울에 찍은 가족사진인지  구분할 수 있는 요소</a:t>
            </a:r>
            <a:endParaRPr>
              <a:solidFill>
                <a:schemeClr val="accent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24" name="Google Shape;424;p38"/>
          <p:cNvSpPr/>
          <p:nvPr/>
        </p:nvSpPr>
        <p:spPr>
          <a:xfrm>
            <a:off x="4014300" y="2316900"/>
            <a:ext cx="1115400" cy="50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Radom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5" name="Google Shape;425;p38"/>
          <p:cNvSpPr/>
          <p:nvPr/>
        </p:nvSpPr>
        <p:spPr>
          <a:xfrm>
            <a:off x="6014026" y="1634813"/>
            <a:ext cx="2420400" cy="2214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8"/>
          <p:cNvSpPr/>
          <p:nvPr/>
        </p:nvSpPr>
        <p:spPr>
          <a:xfrm>
            <a:off x="5767192" y="1728571"/>
            <a:ext cx="2420400" cy="2214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8"/>
          <p:cNvGrpSpPr/>
          <p:nvPr/>
        </p:nvGrpSpPr>
        <p:grpSpPr>
          <a:xfrm>
            <a:off x="5491078" y="1816760"/>
            <a:ext cx="2420519" cy="2214534"/>
            <a:chOff x="5491078" y="1816760"/>
            <a:chExt cx="2420519" cy="2214534"/>
          </a:xfrm>
        </p:grpSpPr>
        <p:sp>
          <p:nvSpPr>
            <p:cNvPr id="428" name="Google Shape;428;p38"/>
            <p:cNvSpPr/>
            <p:nvPr/>
          </p:nvSpPr>
          <p:spPr>
            <a:xfrm>
              <a:off x="5491078" y="1816760"/>
              <a:ext cx="2420519" cy="221453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9" name="Google Shape;429;p38"/>
            <p:cNvGrpSpPr/>
            <p:nvPr/>
          </p:nvGrpSpPr>
          <p:grpSpPr>
            <a:xfrm>
              <a:off x="5621731" y="2386411"/>
              <a:ext cx="2159194" cy="1414480"/>
              <a:chOff x="481216" y="877138"/>
              <a:chExt cx="2691359" cy="1928575"/>
            </a:xfrm>
          </p:grpSpPr>
          <p:sp>
            <p:nvSpPr>
              <p:cNvPr id="430" name="Google Shape;430;p38"/>
              <p:cNvSpPr/>
              <p:nvPr/>
            </p:nvSpPr>
            <p:spPr>
              <a:xfrm>
                <a:off x="1007042" y="877138"/>
                <a:ext cx="888300" cy="3027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700">
                    <a:solidFill>
                      <a:srgbClr val="666666"/>
                    </a:solidFill>
                  </a:rPr>
                  <a:t>feature 1</a:t>
                </a:r>
                <a:endParaRPr sz="700">
                  <a:solidFill>
                    <a:srgbClr val="666666"/>
                  </a:solidFill>
                </a:endParaRPr>
              </a:p>
            </p:txBody>
          </p:sp>
          <p:sp>
            <p:nvSpPr>
              <p:cNvPr id="431" name="Google Shape;431;p38"/>
              <p:cNvSpPr/>
              <p:nvPr/>
            </p:nvSpPr>
            <p:spPr>
              <a:xfrm>
                <a:off x="481216" y="1395708"/>
                <a:ext cx="659400" cy="3027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700">
                    <a:solidFill>
                      <a:srgbClr val="666666"/>
                    </a:solidFill>
                  </a:rPr>
                  <a:t>X</a:t>
                </a:r>
                <a:endParaRPr sz="700">
                  <a:solidFill>
                    <a:srgbClr val="666666"/>
                  </a:solidFill>
                </a:endParaRPr>
              </a:p>
            </p:txBody>
          </p:sp>
          <p:sp>
            <p:nvSpPr>
              <p:cNvPr id="432" name="Google Shape;432;p38"/>
              <p:cNvSpPr/>
              <p:nvPr/>
            </p:nvSpPr>
            <p:spPr>
              <a:xfrm>
                <a:off x="1906362" y="1395709"/>
                <a:ext cx="888300" cy="3027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700">
                    <a:solidFill>
                      <a:srgbClr val="666666"/>
                    </a:solidFill>
                  </a:rPr>
                  <a:t>feature 2</a:t>
                </a:r>
                <a:endParaRPr sz="700">
                  <a:solidFill>
                    <a:srgbClr val="666666"/>
                  </a:solidFill>
                </a:endParaRPr>
              </a:p>
            </p:txBody>
          </p:sp>
          <p:sp>
            <p:nvSpPr>
              <p:cNvPr id="433" name="Google Shape;433;p38"/>
              <p:cNvSpPr/>
              <p:nvPr/>
            </p:nvSpPr>
            <p:spPr>
              <a:xfrm>
                <a:off x="795570" y="1949361"/>
                <a:ext cx="888300" cy="3027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700">
                    <a:solidFill>
                      <a:srgbClr val="666666"/>
                    </a:solidFill>
                  </a:rPr>
                  <a:t>feature 3</a:t>
                </a:r>
                <a:endParaRPr sz="700">
                  <a:solidFill>
                    <a:srgbClr val="666666"/>
                  </a:solidFill>
                </a:endParaRPr>
              </a:p>
            </p:txBody>
          </p:sp>
          <p:sp>
            <p:nvSpPr>
              <p:cNvPr id="434" name="Google Shape;434;p38"/>
              <p:cNvSpPr/>
              <p:nvPr/>
            </p:nvSpPr>
            <p:spPr>
              <a:xfrm>
                <a:off x="2320803" y="1949343"/>
                <a:ext cx="659400" cy="3027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700">
                    <a:solidFill>
                      <a:srgbClr val="666666"/>
                    </a:solidFill>
                  </a:rPr>
                  <a:t>X</a:t>
                </a:r>
                <a:endParaRPr sz="700">
                  <a:solidFill>
                    <a:srgbClr val="666666"/>
                  </a:solidFill>
                </a:endParaRPr>
              </a:p>
            </p:txBody>
          </p:sp>
          <p:sp>
            <p:nvSpPr>
              <p:cNvPr id="435" name="Google Shape;435;p38"/>
              <p:cNvSpPr/>
              <p:nvPr/>
            </p:nvSpPr>
            <p:spPr>
              <a:xfrm>
                <a:off x="2513175" y="2503010"/>
                <a:ext cx="659400" cy="3027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700">
                    <a:solidFill>
                      <a:srgbClr val="666666"/>
                    </a:solidFill>
                  </a:rPr>
                  <a:t>X</a:t>
                </a:r>
                <a:endParaRPr sz="700">
                  <a:solidFill>
                    <a:srgbClr val="666666"/>
                  </a:solidFill>
                </a:endParaRPr>
              </a:p>
            </p:txBody>
          </p:sp>
          <p:sp>
            <p:nvSpPr>
              <p:cNvPr id="436" name="Google Shape;436;p38"/>
              <p:cNvSpPr/>
              <p:nvPr/>
            </p:nvSpPr>
            <p:spPr>
              <a:xfrm>
                <a:off x="550788" y="2503013"/>
                <a:ext cx="888300" cy="3027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700" b="1">
                    <a:solidFill>
                      <a:schemeClr val="dk2"/>
                    </a:solidFill>
                  </a:rPr>
                  <a:t>target</a:t>
                </a:r>
                <a:endParaRPr sz="7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437" name="Google Shape;437;p38"/>
              <p:cNvCxnSpPr>
                <a:stCxn id="430" idx="2"/>
                <a:endCxn id="431" idx="0"/>
              </p:cNvCxnSpPr>
              <p:nvPr/>
            </p:nvCxnSpPr>
            <p:spPr>
              <a:xfrm flipH="1">
                <a:off x="810992" y="1179838"/>
                <a:ext cx="640200" cy="216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38" name="Google Shape;438;p38"/>
              <p:cNvCxnSpPr>
                <a:stCxn id="430" idx="2"/>
                <a:endCxn id="432" idx="0"/>
              </p:cNvCxnSpPr>
              <p:nvPr/>
            </p:nvCxnSpPr>
            <p:spPr>
              <a:xfrm>
                <a:off x="1451192" y="1179838"/>
                <a:ext cx="899400" cy="21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39" name="Google Shape;439;p38"/>
              <p:cNvCxnSpPr>
                <a:stCxn id="432" idx="2"/>
                <a:endCxn id="433" idx="0"/>
              </p:cNvCxnSpPr>
              <p:nvPr/>
            </p:nvCxnSpPr>
            <p:spPr>
              <a:xfrm flipH="1">
                <a:off x="1239612" y="1698409"/>
                <a:ext cx="1110900" cy="25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0" name="Google Shape;440;p38"/>
              <p:cNvCxnSpPr>
                <a:stCxn id="432" idx="2"/>
                <a:endCxn id="434" idx="0"/>
              </p:cNvCxnSpPr>
              <p:nvPr/>
            </p:nvCxnSpPr>
            <p:spPr>
              <a:xfrm>
                <a:off x="2350512" y="1698409"/>
                <a:ext cx="300000" cy="250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1" name="Google Shape;441;p38"/>
              <p:cNvCxnSpPr>
                <a:stCxn id="433" idx="2"/>
                <a:endCxn id="436" idx="0"/>
              </p:cNvCxnSpPr>
              <p:nvPr/>
            </p:nvCxnSpPr>
            <p:spPr>
              <a:xfrm flipH="1">
                <a:off x="994920" y="2252061"/>
                <a:ext cx="244800" cy="25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2" name="Google Shape;442;p38"/>
              <p:cNvCxnSpPr>
                <a:stCxn id="433" idx="2"/>
                <a:endCxn id="435" idx="0"/>
              </p:cNvCxnSpPr>
              <p:nvPr/>
            </p:nvCxnSpPr>
            <p:spPr>
              <a:xfrm>
                <a:off x="1239720" y="2252061"/>
                <a:ext cx="1603200" cy="251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443" name="Google Shape;443;p38"/>
            <p:cNvSpPr txBox="1"/>
            <p:nvPr/>
          </p:nvSpPr>
          <p:spPr>
            <a:xfrm>
              <a:off x="5635212" y="1940784"/>
              <a:ext cx="801651" cy="276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othic A1"/>
                  <a:ea typeface="Gothic A1"/>
                  <a:cs typeface="Gothic A1"/>
                  <a:sym typeface="Gothic A1"/>
                </a:rPr>
                <a:t>tree 1</a:t>
              </a:r>
              <a:endParaRPr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</p:grpSp>
      <p:sp>
        <p:nvSpPr>
          <p:cNvPr id="444" name="Google Shape;444;p38"/>
          <p:cNvSpPr txBox="1"/>
          <p:nvPr/>
        </p:nvSpPr>
        <p:spPr>
          <a:xfrm>
            <a:off x="5859000" y="1062925"/>
            <a:ext cx="2236800" cy="40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Tree 생성</a:t>
            </a:r>
            <a:endParaRPr sz="1600" b="1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45" name="Google Shape;445;p38"/>
          <p:cNvSpPr txBox="1"/>
          <p:nvPr/>
        </p:nvSpPr>
        <p:spPr>
          <a:xfrm>
            <a:off x="75250" y="4759625"/>
            <a:ext cx="9006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999999"/>
                </a:solidFill>
                <a:latin typeface="Gothic A1"/>
                <a:ea typeface="Gothic A1"/>
                <a:cs typeface="Gothic A1"/>
                <a:sym typeface="Gothic A1"/>
              </a:rPr>
              <a:t>참조: 군중은 똑똑하다 — Random Forest (https://goo.gl/RRaoc2)</a:t>
            </a:r>
            <a:endParaRPr sz="1000">
              <a:solidFill>
                <a:srgbClr val="999999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Random Forest</a:t>
            </a:r>
            <a:endParaRPr/>
          </a:p>
        </p:txBody>
      </p:sp>
      <p:grpSp>
        <p:nvGrpSpPr>
          <p:cNvPr id="451" name="Google Shape;451;p39"/>
          <p:cNvGrpSpPr/>
          <p:nvPr/>
        </p:nvGrpSpPr>
        <p:grpSpPr>
          <a:xfrm>
            <a:off x="346196" y="1266732"/>
            <a:ext cx="2159278" cy="1414417"/>
            <a:chOff x="481216" y="877138"/>
            <a:chExt cx="2691359" cy="1928575"/>
          </a:xfrm>
        </p:grpSpPr>
        <p:sp>
          <p:nvSpPr>
            <p:cNvPr id="452" name="Google Shape;452;p39"/>
            <p:cNvSpPr/>
            <p:nvPr/>
          </p:nvSpPr>
          <p:spPr>
            <a:xfrm>
              <a:off x="1007042" y="877138"/>
              <a:ext cx="8883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feature 1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81216" y="1395708"/>
              <a:ext cx="6594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X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1906362" y="1395709"/>
              <a:ext cx="8883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feature 2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795570" y="1949361"/>
              <a:ext cx="8883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feature 3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2320803" y="1949343"/>
              <a:ext cx="6594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X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2513175" y="2503010"/>
              <a:ext cx="6594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X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550788" y="2503013"/>
              <a:ext cx="8883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chemeClr val="dk2"/>
                  </a:solidFill>
                </a:rPr>
                <a:t>target</a:t>
              </a:r>
              <a:endParaRPr sz="700" b="1">
                <a:solidFill>
                  <a:schemeClr val="dk2"/>
                </a:solidFill>
              </a:endParaRPr>
            </a:p>
          </p:txBody>
        </p:sp>
        <p:cxnSp>
          <p:nvCxnSpPr>
            <p:cNvPr id="459" name="Google Shape;459;p39"/>
            <p:cNvCxnSpPr>
              <a:stCxn id="452" idx="2"/>
              <a:endCxn id="453" idx="0"/>
            </p:cNvCxnSpPr>
            <p:nvPr/>
          </p:nvCxnSpPr>
          <p:spPr>
            <a:xfrm flipH="1">
              <a:off x="810992" y="1179838"/>
              <a:ext cx="640200" cy="2160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60" name="Google Shape;460;p39"/>
            <p:cNvCxnSpPr>
              <a:stCxn id="452" idx="2"/>
              <a:endCxn id="454" idx="0"/>
            </p:cNvCxnSpPr>
            <p:nvPr/>
          </p:nvCxnSpPr>
          <p:spPr>
            <a:xfrm>
              <a:off x="1451192" y="1179838"/>
              <a:ext cx="899400" cy="216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61" name="Google Shape;461;p39"/>
            <p:cNvCxnSpPr>
              <a:stCxn id="454" idx="2"/>
              <a:endCxn id="455" idx="0"/>
            </p:cNvCxnSpPr>
            <p:nvPr/>
          </p:nvCxnSpPr>
          <p:spPr>
            <a:xfrm flipH="1">
              <a:off x="1239612" y="1698409"/>
              <a:ext cx="1110900" cy="250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62" name="Google Shape;462;p39"/>
            <p:cNvCxnSpPr>
              <a:stCxn id="454" idx="2"/>
              <a:endCxn id="456" idx="0"/>
            </p:cNvCxnSpPr>
            <p:nvPr/>
          </p:nvCxnSpPr>
          <p:spPr>
            <a:xfrm>
              <a:off x="2350512" y="1698409"/>
              <a:ext cx="300000" cy="2508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63" name="Google Shape;463;p39"/>
            <p:cNvCxnSpPr>
              <a:stCxn id="455" idx="2"/>
              <a:endCxn id="458" idx="0"/>
            </p:cNvCxnSpPr>
            <p:nvPr/>
          </p:nvCxnSpPr>
          <p:spPr>
            <a:xfrm flipH="1">
              <a:off x="994920" y="2252061"/>
              <a:ext cx="244800" cy="250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64" name="Google Shape;464;p39"/>
            <p:cNvCxnSpPr>
              <a:stCxn id="455" idx="2"/>
              <a:endCxn id="457" idx="0"/>
            </p:cNvCxnSpPr>
            <p:nvPr/>
          </p:nvCxnSpPr>
          <p:spPr>
            <a:xfrm>
              <a:off x="1239720" y="2252061"/>
              <a:ext cx="1602900" cy="2508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65" name="Google Shape;465;p39"/>
          <p:cNvGrpSpPr/>
          <p:nvPr/>
        </p:nvGrpSpPr>
        <p:grpSpPr>
          <a:xfrm>
            <a:off x="2845171" y="1266732"/>
            <a:ext cx="2159278" cy="1414417"/>
            <a:chOff x="481216" y="877138"/>
            <a:chExt cx="2691359" cy="1928575"/>
          </a:xfrm>
        </p:grpSpPr>
        <p:sp>
          <p:nvSpPr>
            <p:cNvPr id="466" name="Google Shape;466;p39"/>
            <p:cNvSpPr/>
            <p:nvPr/>
          </p:nvSpPr>
          <p:spPr>
            <a:xfrm>
              <a:off x="1007042" y="877138"/>
              <a:ext cx="8883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feature 1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81216" y="1395708"/>
              <a:ext cx="6594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X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1906362" y="1395709"/>
              <a:ext cx="8883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feature 2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795570" y="1949361"/>
              <a:ext cx="8883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feature 3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2320803" y="1949343"/>
              <a:ext cx="6594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X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2513175" y="2503010"/>
              <a:ext cx="6594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X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550788" y="2503013"/>
              <a:ext cx="8883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chemeClr val="dk2"/>
                  </a:solidFill>
                </a:rPr>
                <a:t>target</a:t>
              </a:r>
              <a:endParaRPr sz="700" b="1">
                <a:solidFill>
                  <a:schemeClr val="dk2"/>
                </a:solidFill>
              </a:endParaRPr>
            </a:p>
          </p:txBody>
        </p:sp>
        <p:cxnSp>
          <p:nvCxnSpPr>
            <p:cNvPr id="473" name="Google Shape;473;p39"/>
            <p:cNvCxnSpPr>
              <a:stCxn id="466" idx="2"/>
              <a:endCxn id="467" idx="0"/>
            </p:cNvCxnSpPr>
            <p:nvPr/>
          </p:nvCxnSpPr>
          <p:spPr>
            <a:xfrm flipH="1">
              <a:off x="810992" y="1179838"/>
              <a:ext cx="640200" cy="2160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74" name="Google Shape;474;p39"/>
            <p:cNvCxnSpPr>
              <a:stCxn id="466" idx="2"/>
              <a:endCxn id="468" idx="0"/>
            </p:cNvCxnSpPr>
            <p:nvPr/>
          </p:nvCxnSpPr>
          <p:spPr>
            <a:xfrm>
              <a:off x="1451192" y="1179838"/>
              <a:ext cx="899400" cy="216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75" name="Google Shape;475;p39"/>
            <p:cNvCxnSpPr>
              <a:stCxn id="468" idx="2"/>
              <a:endCxn id="469" idx="0"/>
            </p:cNvCxnSpPr>
            <p:nvPr/>
          </p:nvCxnSpPr>
          <p:spPr>
            <a:xfrm flipH="1">
              <a:off x="1239612" y="1698409"/>
              <a:ext cx="1110900" cy="250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76" name="Google Shape;476;p39"/>
            <p:cNvCxnSpPr>
              <a:stCxn id="468" idx="2"/>
              <a:endCxn id="470" idx="0"/>
            </p:cNvCxnSpPr>
            <p:nvPr/>
          </p:nvCxnSpPr>
          <p:spPr>
            <a:xfrm>
              <a:off x="2350512" y="1698409"/>
              <a:ext cx="300000" cy="2508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77" name="Google Shape;477;p39"/>
            <p:cNvCxnSpPr>
              <a:stCxn id="469" idx="2"/>
              <a:endCxn id="472" idx="0"/>
            </p:cNvCxnSpPr>
            <p:nvPr/>
          </p:nvCxnSpPr>
          <p:spPr>
            <a:xfrm flipH="1">
              <a:off x="994920" y="2252061"/>
              <a:ext cx="244800" cy="250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78" name="Google Shape;478;p39"/>
            <p:cNvCxnSpPr>
              <a:stCxn id="469" idx="2"/>
              <a:endCxn id="471" idx="0"/>
            </p:cNvCxnSpPr>
            <p:nvPr/>
          </p:nvCxnSpPr>
          <p:spPr>
            <a:xfrm>
              <a:off x="1239720" y="2252061"/>
              <a:ext cx="1602900" cy="2508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79" name="Google Shape;479;p39"/>
          <p:cNvGrpSpPr/>
          <p:nvPr/>
        </p:nvGrpSpPr>
        <p:grpSpPr>
          <a:xfrm>
            <a:off x="6673021" y="1266732"/>
            <a:ext cx="2159278" cy="1414417"/>
            <a:chOff x="481216" y="877138"/>
            <a:chExt cx="2691359" cy="1928575"/>
          </a:xfrm>
        </p:grpSpPr>
        <p:sp>
          <p:nvSpPr>
            <p:cNvPr id="480" name="Google Shape;480;p39"/>
            <p:cNvSpPr/>
            <p:nvPr/>
          </p:nvSpPr>
          <p:spPr>
            <a:xfrm>
              <a:off x="1007042" y="877138"/>
              <a:ext cx="8883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feature 1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81216" y="1395708"/>
              <a:ext cx="6594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X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1906362" y="1395709"/>
              <a:ext cx="8883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feature 2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795570" y="1949361"/>
              <a:ext cx="8883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feature 3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2320803" y="1949343"/>
              <a:ext cx="6594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X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2513175" y="2503010"/>
              <a:ext cx="6594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666666"/>
                  </a:solidFill>
                </a:rPr>
                <a:t>X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550788" y="2503013"/>
              <a:ext cx="888300" cy="30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chemeClr val="dk2"/>
                  </a:solidFill>
                </a:rPr>
                <a:t>target</a:t>
              </a:r>
              <a:endParaRPr sz="700" b="1">
                <a:solidFill>
                  <a:schemeClr val="dk2"/>
                </a:solidFill>
              </a:endParaRPr>
            </a:p>
          </p:txBody>
        </p:sp>
        <p:cxnSp>
          <p:nvCxnSpPr>
            <p:cNvPr id="487" name="Google Shape;487;p39"/>
            <p:cNvCxnSpPr>
              <a:stCxn id="480" idx="2"/>
              <a:endCxn id="481" idx="0"/>
            </p:cNvCxnSpPr>
            <p:nvPr/>
          </p:nvCxnSpPr>
          <p:spPr>
            <a:xfrm flipH="1">
              <a:off x="810992" y="1179838"/>
              <a:ext cx="640200" cy="2160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8" name="Google Shape;488;p39"/>
            <p:cNvCxnSpPr>
              <a:stCxn id="480" idx="2"/>
              <a:endCxn id="482" idx="0"/>
            </p:cNvCxnSpPr>
            <p:nvPr/>
          </p:nvCxnSpPr>
          <p:spPr>
            <a:xfrm>
              <a:off x="1451192" y="1179838"/>
              <a:ext cx="899400" cy="216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" name="Google Shape;489;p39"/>
            <p:cNvCxnSpPr>
              <a:stCxn id="482" idx="2"/>
              <a:endCxn id="483" idx="0"/>
            </p:cNvCxnSpPr>
            <p:nvPr/>
          </p:nvCxnSpPr>
          <p:spPr>
            <a:xfrm flipH="1">
              <a:off x="1239612" y="1698409"/>
              <a:ext cx="1110900" cy="250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0" name="Google Shape;490;p39"/>
            <p:cNvCxnSpPr>
              <a:stCxn id="482" idx="2"/>
              <a:endCxn id="484" idx="0"/>
            </p:cNvCxnSpPr>
            <p:nvPr/>
          </p:nvCxnSpPr>
          <p:spPr>
            <a:xfrm>
              <a:off x="2350512" y="1698409"/>
              <a:ext cx="300000" cy="2508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1" name="Google Shape;491;p39"/>
            <p:cNvCxnSpPr>
              <a:stCxn id="483" idx="2"/>
              <a:endCxn id="486" idx="0"/>
            </p:cNvCxnSpPr>
            <p:nvPr/>
          </p:nvCxnSpPr>
          <p:spPr>
            <a:xfrm flipH="1">
              <a:off x="994920" y="2252061"/>
              <a:ext cx="244800" cy="250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2" name="Google Shape;492;p39"/>
            <p:cNvCxnSpPr>
              <a:stCxn id="483" idx="2"/>
              <a:endCxn id="485" idx="0"/>
            </p:cNvCxnSpPr>
            <p:nvPr/>
          </p:nvCxnSpPr>
          <p:spPr>
            <a:xfrm>
              <a:off x="1239720" y="2252061"/>
              <a:ext cx="1602900" cy="2508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493" name="Google Shape;493;p39"/>
          <p:cNvSpPr txBox="1"/>
          <p:nvPr/>
        </p:nvSpPr>
        <p:spPr>
          <a:xfrm>
            <a:off x="5433738" y="1864625"/>
            <a:ext cx="810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666666"/>
                </a:solidFill>
              </a:rPr>
              <a:t>….</a:t>
            </a:r>
            <a:endParaRPr sz="1700">
              <a:solidFill>
                <a:srgbClr val="666666"/>
              </a:solidFill>
            </a:endParaRPr>
          </a:p>
        </p:txBody>
      </p:sp>
      <p:sp>
        <p:nvSpPr>
          <p:cNvPr id="494" name="Google Shape;494;p39"/>
          <p:cNvSpPr txBox="1"/>
          <p:nvPr/>
        </p:nvSpPr>
        <p:spPr>
          <a:xfrm>
            <a:off x="1157188" y="2978650"/>
            <a:ext cx="537300" cy="308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</a:rPr>
              <a:t>True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495" name="Google Shape;495;p39"/>
          <p:cNvSpPr txBox="1"/>
          <p:nvPr/>
        </p:nvSpPr>
        <p:spPr>
          <a:xfrm>
            <a:off x="3588063" y="2978650"/>
            <a:ext cx="673500" cy="308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</a:rPr>
              <a:t>False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496" name="Google Shape;496;p39"/>
          <p:cNvSpPr txBox="1"/>
          <p:nvPr/>
        </p:nvSpPr>
        <p:spPr>
          <a:xfrm>
            <a:off x="7484013" y="2978650"/>
            <a:ext cx="537300" cy="308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</a:rPr>
              <a:t>True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497" name="Google Shape;497;p39"/>
          <p:cNvSpPr txBox="1"/>
          <p:nvPr/>
        </p:nvSpPr>
        <p:spPr>
          <a:xfrm>
            <a:off x="5433738" y="2978650"/>
            <a:ext cx="810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666666"/>
                </a:solidFill>
              </a:rPr>
              <a:t>….</a:t>
            </a:r>
            <a:endParaRPr sz="1700">
              <a:solidFill>
                <a:srgbClr val="666666"/>
              </a:solidFill>
            </a:endParaRPr>
          </a:p>
        </p:txBody>
      </p:sp>
      <p:cxnSp>
        <p:nvCxnSpPr>
          <p:cNvPr id="498" name="Google Shape;498;p39"/>
          <p:cNvCxnSpPr>
            <a:stCxn id="494" idx="2"/>
            <a:endCxn id="499" idx="0"/>
          </p:cNvCxnSpPr>
          <p:nvPr/>
        </p:nvCxnSpPr>
        <p:spPr>
          <a:xfrm>
            <a:off x="1425838" y="3286750"/>
            <a:ext cx="3146100" cy="436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39"/>
          <p:cNvCxnSpPr>
            <a:stCxn id="495" idx="2"/>
            <a:endCxn id="499" idx="0"/>
          </p:cNvCxnSpPr>
          <p:nvPr/>
        </p:nvCxnSpPr>
        <p:spPr>
          <a:xfrm>
            <a:off x="3924813" y="3286750"/>
            <a:ext cx="647100" cy="436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39"/>
          <p:cNvCxnSpPr>
            <a:stCxn id="496" idx="2"/>
            <a:endCxn id="499" idx="0"/>
          </p:cNvCxnSpPr>
          <p:nvPr/>
        </p:nvCxnSpPr>
        <p:spPr>
          <a:xfrm flipH="1">
            <a:off x="4572063" y="3286750"/>
            <a:ext cx="3180600" cy="436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9"/>
          <p:cNvSpPr/>
          <p:nvPr/>
        </p:nvSpPr>
        <p:spPr>
          <a:xfrm>
            <a:off x="4357500" y="3723550"/>
            <a:ext cx="429000" cy="429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999999"/>
                </a:solidFill>
              </a:rPr>
              <a:t>+</a:t>
            </a:r>
            <a:endParaRPr sz="2000">
              <a:solidFill>
                <a:srgbClr val="999999"/>
              </a:solidFill>
            </a:endParaRPr>
          </a:p>
        </p:txBody>
      </p:sp>
      <p:cxnSp>
        <p:nvCxnSpPr>
          <p:cNvPr id="502" name="Google Shape;502;p39"/>
          <p:cNvCxnSpPr>
            <a:stCxn id="499" idx="4"/>
            <a:endCxn id="503" idx="0"/>
          </p:cNvCxnSpPr>
          <p:nvPr/>
        </p:nvCxnSpPr>
        <p:spPr>
          <a:xfrm>
            <a:off x="4572000" y="4152550"/>
            <a:ext cx="0" cy="240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3" name="Google Shape;503;p39"/>
          <p:cNvSpPr/>
          <p:nvPr/>
        </p:nvSpPr>
        <p:spPr>
          <a:xfrm>
            <a:off x="3911250" y="4393150"/>
            <a:ext cx="1321500" cy="37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</a:rPr>
              <a:t>True or False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04" name="Google Shape;504;p39"/>
          <p:cNvSpPr txBox="1"/>
          <p:nvPr/>
        </p:nvSpPr>
        <p:spPr>
          <a:xfrm>
            <a:off x="75250" y="4759625"/>
            <a:ext cx="9006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999999"/>
                </a:solidFill>
                <a:latin typeface="Gothic A1"/>
                <a:ea typeface="Gothic A1"/>
                <a:cs typeface="Gothic A1"/>
                <a:sym typeface="Gothic A1"/>
              </a:rPr>
              <a:t>참조: 군중은 똑똑하다 — Random Forest (https://goo.gl/RRaoc2)</a:t>
            </a:r>
            <a:endParaRPr sz="1000">
              <a:solidFill>
                <a:srgbClr val="999999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0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Experiments &amp; Reports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Performance Evaluation Metrics</a:t>
            </a:r>
            <a:endParaRPr/>
          </a:p>
        </p:txBody>
      </p:sp>
      <p:sp>
        <p:nvSpPr>
          <p:cNvPr id="515" name="Google Shape;515;p41"/>
          <p:cNvSpPr txBox="1"/>
          <p:nvPr/>
        </p:nvSpPr>
        <p:spPr>
          <a:xfrm>
            <a:off x="75250" y="4759625"/>
            <a:ext cx="9006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999999"/>
                </a:solidFill>
                <a:latin typeface="Gothic A1"/>
                <a:ea typeface="Gothic A1"/>
                <a:cs typeface="Gothic A1"/>
                <a:sym typeface="Gothic A1"/>
              </a:rPr>
              <a:t>출처: Performance Metrics for Classification problems in Machine Learning (https://goo.gl/GaWCNQ) / 참조: </a:t>
            </a:r>
            <a:r>
              <a:rPr lang="ko" sz="1000">
                <a:solidFill>
                  <a:srgbClr val="999999"/>
                </a:solidFill>
                <a:uFill>
                  <a:noFill/>
                </a:uFill>
                <a:latin typeface="Gothic A1"/>
                <a:ea typeface="Gothic A1"/>
                <a:cs typeface="Gothic A1"/>
                <a:sym typeface="Gothic A1"/>
                <a:hlinkClick r:id="rId3"/>
              </a:rPr>
              <a:t>분류성능평가</a:t>
            </a:r>
            <a:r>
              <a:rPr lang="ko" sz="1000">
                <a:solidFill>
                  <a:srgbClr val="999999"/>
                </a:solidFill>
                <a:latin typeface="Gothic A1"/>
                <a:ea typeface="Gothic A1"/>
                <a:cs typeface="Gothic A1"/>
                <a:sym typeface="Gothic A1"/>
              </a:rPr>
              <a:t> (https://goo.gl/Ep8SgP)</a:t>
            </a:r>
            <a:endParaRPr sz="1000">
              <a:solidFill>
                <a:srgbClr val="999999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516" name="Google Shape;51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15975"/>
            <a:ext cx="3852099" cy="191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1"/>
          <p:cNvSpPr txBox="1">
            <a:spLocks noGrp="1"/>
          </p:cNvSpPr>
          <p:nvPr>
            <p:ph type="body" idx="1"/>
          </p:nvPr>
        </p:nvSpPr>
        <p:spPr>
          <a:xfrm>
            <a:off x="4509600" y="853425"/>
            <a:ext cx="4459800" cy="3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Accuracy(정확도)</a:t>
            </a:r>
            <a:endParaRPr sz="1500"/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500"/>
              <a:t>: 전체 중 </a:t>
            </a:r>
            <a:r>
              <a:rPr lang="ko" sz="1500" b="1">
                <a:solidFill>
                  <a:schemeClr val="dk2"/>
                </a:solidFill>
              </a:rPr>
              <a:t>맞춘 것</a:t>
            </a:r>
            <a:r>
              <a:rPr lang="ko" sz="1500"/>
              <a:t>의 비율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Precision(정밀도)</a:t>
            </a:r>
            <a:endParaRPr sz="1500"/>
          </a:p>
          <a:p>
            <a:pPr marL="0" lvl="0" indent="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500"/>
              <a:t>: True라고 분류한 샘플 중의 </a:t>
            </a:r>
            <a:r>
              <a:rPr lang="ko" sz="1500" b="1">
                <a:solidFill>
                  <a:schemeClr val="dk2"/>
                </a:solidFill>
              </a:rPr>
              <a:t>실제 True</a:t>
            </a:r>
            <a:r>
              <a:rPr lang="ko" sz="1500"/>
              <a:t>의 비율</a:t>
            </a:r>
            <a:endParaRPr sz="1500"/>
          </a:p>
          <a:p>
            <a:pPr marL="0" lvl="0" indent="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Recall(재현율)</a:t>
            </a:r>
            <a:endParaRPr sz="1500"/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ko" sz="1500"/>
              <a:t>: 실제 True 중에 </a:t>
            </a:r>
            <a:r>
              <a:rPr lang="ko" sz="1500" b="1">
                <a:solidFill>
                  <a:schemeClr val="dk2"/>
                </a:solidFill>
              </a:rPr>
              <a:t>True라고 분류한 샘플</a:t>
            </a:r>
            <a:r>
              <a:rPr lang="ko" sz="1500"/>
              <a:t>의 비율</a:t>
            </a:r>
            <a:endParaRPr sz="1500"/>
          </a:p>
        </p:txBody>
      </p:sp>
      <p:pic>
        <p:nvPicPr>
          <p:cNvPr id="518" name="Google Shape;518;p41"/>
          <p:cNvPicPr preferRelativeResize="0"/>
          <p:nvPr/>
        </p:nvPicPr>
        <p:blipFill rotWithShape="1">
          <a:blip r:embed="rId5">
            <a:alphaModFix/>
          </a:blip>
          <a:srcRect l="3456" r="7906"/>
          <a:stretch/>
        </p:blipFill>
        <p:spPr>
          <a:xfrm>
            <a:off x="5625725" y="1516950"/>
            <a:ext cx="2020000" cy="6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5725" y="2918863"/>
            <a:ext cx="992050" cy="5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5725" y="4227663"/>
            <a:ext cx="992050" cy="492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 Instruction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193150" y="847675"/>
            <a:ext cx="8770500" cy="40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              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                                                           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311700" y="1065825"/>
            <a:ext cx="1543500" cy="4695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700" dirty="0"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rPr>
              <a:t>프로젝트 목적</a:t>
            </a:r>
            <a:endParaRPr sz="1700" dirty="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2429075"/>
            <a:ext cx="1543500" cy="4695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 dirty="0">
                <a:solidFill>
                  <a:schemeClr val="accent3"/>
                </a:solidFill>
                <a:latin typeface="Gothic A1" panose="020B0600000101010101" charset="-127"/>
                <a:ea typeface="Gothic A1" panose="020B0600000101010101" charset="-127"/>
                <a:cs typeface="Gothic A1" panose="020B0600000101010101" charset="-127"/>
                <a:sym typeface="Proxima Nova"/>
              </a:rPr>
              <a:t>프로젝트 과정</a:t>
            </a:r>
            <a:endParaRPr sz="1700" dirty="0">
              <a:latin typeface="Gothic A1" panose="020B0600000101010101" charset="-127"/>
              <a:ea typeface="Gothic A1" panose="020B0600000101010101" charset="-127"/>
              <a:cs typeface="Gothic A1" panose="020B0600000101010101" charset="-127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2018400" y="995775"/>
            <a:ext cx="6813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QoE Data </a:t>
            </a:r>
            <a:r>
              <a:rPr lang="ko"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rPr>
              <a:t>패턴 분석을 통해 주기적으로 발생하는 에러를 예측하고 분류하여 최종적으로 에러의 원인을 신속하게 파악할 수 있도록 함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018400" y="1769500"/>
            <a:ext cx="391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2018.11.28 - 2019.1.14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2018400" y="2289600"/>
            <a:ext cx="6813900" cy="22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AutoNum type="arabicPeriod"/>
            </a:pPr>
            <a:r>
              <a:rPr lang="ko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QoE </a:t>
            </a:r>
            <a:r>
              <a:rPr lang="ko"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rPr>
              <a:t>및 데이터 분석</a:t>
            </a:r>
            <a:r>
              <a:rPr lang="ko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Tool </a:t>
            </a:r>
            <a:r>
              <a:rPr lang="ko"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rPr>
              <a:t>사전조사</a:t>
            </a:r>
            <a:r>
              <a:rPr lang="ko" sz="1800"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rPr>
              <a:t>  </a:t>
            </a:r>
            <a:endParaRPr sz="1800">
              <a:solidFill>
                <a:schemeClr val="accent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AutoNum type="arabicPeriod"/>
            </a:pPr>
            <a:r>
              <a:rPr lang="ko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Data  </a:t>
            </a:r>
            <a:r>
              <a:rPr lang="ko"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rPr>
              <a:t>수집</a:t>
            </a:r>
            <a:endParaRPr>
              <a:solidFill>
                <a:schemeClr val="accent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AutoNum type="arabicPeriod"/>
            </a:pPr>
            <a:r>
              <a:rPr lang="ko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Feature Engineering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othic A1"/>
              <a:buAutoNum type="arabicPeriod"/>
            </a:pPr>
            <a:r>
              <a:rPr lang="ko"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rPr>
              <a:t>실험 </a:t>
            </a:r>
            <a:endParaRPr>
              <a:solidFill>
                <a:schemeClr val="accent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AutoNum type="alphaLcPeriod"/>
            </a:pPr>
            <a:r>
              <a:rPr lang="ko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Resampling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AutoNum type="alphaLcPeriod"/>
            </a:pPr>
            <a:r>
              <a:rPr lang="ko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SMOTE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AutoNum type="alphaLcPeriod"/>
            </a:pPr>
            <a:r>
              <a:rPr lang="ko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Decision Tree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AutoNum type="alphaLcPeriod"/>
            </a:pPr>
            <a:r>
              <a:rPr lang="ko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Forest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5. </a:t>
            </a:r>
            <a:r>
              <a:rPr lang="ko"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rPr>
              <a:t>문서화 및 발표</a:t>
            </a:r>
            <a:endParaRPr>
              <a:solidFill>
                <a:schemeClr val="accent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311700" y="1743275"/>
            <a:ext cx="1543500" cy="4695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 dirty="0">
                <a:solidFill>
                  <a:schemeClr val="accent3"/>
                </a:solidFill>
                <a:latin typeface="Gothic A1" panose="020B0600000101010101" charset="-127"/>
                <a:ea typeface="Gothic A1" panose="020B0600000101010101" charset="-127"/>
                <a:cs typeface="Gothic A1" panose="020B0600000101010101" charset="-127"/>
                <a:sym typeface="Proxima Nova"/>
              </a:rPr>
              <a:t>프로젝트 기간</a:t>
            </a:r>
            <a:endParaRPr sz="1700" dirty="0">
              <a:latin typeface="Gothic A1" panose="020B0600000101010101" charset="-127"/>
              <a:ea typeface="Gothic A1" panose="020B0600000101010101" charset="-127"/>
              <a:cs typeface="Gothic A1" panose="020B0600000101010101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Decision Tree - Naive</a:t>
            </a:r>
            <a:endParaRPr/>
          </a:p>
        </p:txBody>
      </p:sp>
      <p:sp>
        <p:nvSpPr>
          <p:cNvPr id="526" name="Google Shape;526;p42"/>
          <p:cNvSpPr txBox="1">
            <a:spLocks noGrp="1"/>
          </p:cNvSpPr>
          <p:nvPr>
            <p:ph type="body" idx="1"/>
          </p:nvPr>
        </p:nvSpPr>
        <p:spPr>
          <a:xfrm>
            <a:off x="185250" y="768675"/>
            <a:ext cx="4658100" cy="40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Accuracy: 0.96</a:t>
            </a:r>
            <a:endParaRPr sz="1500"/>
          </a:p>
          <a:p>
            <a:pPr marL="457200" lvl="0" indent="-323850" algn="l" rtl="0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ko" sz="1500" b="1"/>
              <a:t>대부분의 ErrorCode를 0으로 예측</a:t>
            </a:r>
            <a:r>
              <a:rPr lang="ko" sz="1500"/>
              <a:t>하였기 </a:t>
            </a:r>
            <a:endParaRPr sz="150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500"/>
              <a:t>때문에 전체 ErrorCode에 대한 Accuracy 점수는</a:t>
            </a:r>
            <a:endParaRPr sz="150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500"/>
              <a:t>높지만 </a:t>
            </a:r>
            <a:r>
              <a:rPr lang="ko" sz="1500" b="1"/>
              <a:t>다른 ErrorCode 각각의 Metric</a:t>
            </a:r>
            <a:endParaRPr sz="1500" b="1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ko" sz="1500" b="1"/>
              <a:t>점수(Precision, Recall)는 낮음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Error가 아닌 데이터와 Error인 데이터의</a:t>
            </a:r>
            <a:r>
              <a:rPr lang="ko" sz="1500" b="1">
                <a:solidFill>
                  <a:schemeClr val="accent5"/>
                </a:solidFill>
              </a:rPr>
              <a:t> </a:t>
            </a:r>
            <a:endParaRPr sz="1500" b="1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500" b="1"/>
              <a:t>비율이 불균형 (Data Imbalance)</a:t>
            </a:r>
            <a:r>
              <a:rPr lang="ko" sz="1500"/>
              <a:t>하기 때문에 </a:t>
            </a:r>
            <a:endParaRPr sz="1500"/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500"/>
              <a:t>전체 데이터 개수로 계산하는 Accuracy보다</a:t>
            </a:r>
            <a:endParaRPr sz="1500"/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</a:rPr>
              <a:t>Precision</a:t>
            </a:r>
            <a:r>
              <a:rPr lang="ko" sz="1500"/>
              <a:t>과</a:t>
            </a:r>
            <a:r>
              <a:rPr lang="ko" sz="1500" b="1">
                <a:solidFill>
                  <a:schemeClr val="dk2"/>
                </a:solidFill>
              </a:rPr>
              <a:t> Recall</a:t>
            </a:r>
            <a:r>
              <a:rPr lang="ko" sz="1500"/>
              <a:t> 점수가 높을수록 성능이 </a:t>
            </a:r>
            <a:endParaRPr sz="1500"/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500"/>
              <a:t>좋은 모델</a:t>
            </a:r>
            <a:endParaRPr sz="1500"/>
          </a:p>
          <a:p>
            <a:pPr marL="0" lvl="0" indent="457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500"/>
          </a:p>
        </p:txBody>
      </p:sp>
      <p:graphicFrame>
        <p:nvGraphicFramePr>
          <p:cNvPr id="527" name="Google Shape;527;p42"/>
          <p:cNvGraphicFramePr/>
          <p:nvPr/>
        </p:nvGraphicFramePr>
        <p:xfrm>
          <a:off x="4937200" y="498775"/>
          <a:ext cx="3951250" cy="4205945"/>
        </p:xfrm>
        <a:graphic>
          <a:graphicData uri="http://schemas.openxmlformats.org/drawingml/2006/table">
            <a:tbl>
              <a:tblPr>
                <a:noFill/>
                <a:tableStyleId>{3816C101-E4D7-4D8C-8877-FBE24451E6CB}</a:tableStyleId>
              </a:tblPr>
              <a:tblGrid>
                <a:gridCol w="106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ErrorCode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Precision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Recall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Support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-101416.0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0.00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0.00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1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-100874.0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0.00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0.00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4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-100870.0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0.00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0.00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3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-100859.0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0.00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0.00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1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-100702.0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0.00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0.00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90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-2005.0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0.00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0.00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11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-1004.0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1.00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0.90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10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-1002.0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0.67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0.40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5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-38.0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0.00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0.00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53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0.0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0.96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5"/>
                          </a:solidFill>
                        </a:rPr>
                        <a:t>1.00</a:t>
                      </a:r>
                      <a:endParaRPr sz="1300" b="1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accent3"/>
                          </a:solidFill>
                        </a:rPr>
                        <a:t>3554</a:t>
                      </a:r>
                      <a:endParaRPr sz="13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Resampling</a:t>
            </a:r>
            <a:endParaRPr/>
          </a:p>
        </p:txBody>
      </p:sp>
      <p:sp>
        <p:nvSpPr>
          <p:cNvPr id="533" name="Google Shape;533;p43"/>
          <p:cNvSpPr txBox="1">
            <a:spLocks noGrp="1"/>
          </p:cNvSpPr>
          <p:nvPr>
            <p:ph type="body" idx="1"/>
          </p:nvPr>
        </p:nvSpPr>
        <p:spPr>
          <a:xfrm>
            <a:off x="186750" y="847675"/>
            <a:ext cx="8770500" cy="40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모델의 성능을 높이기 위한 방법 중 하나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데이터의 timestamp 간격을 </a:t>
            </a:r>
            <a:r>
              <a:rPr lang="ko" sz="1500" b="1"/>
              <a:t>무작위 → </a:t>
            </a:r>
            <a:r>
              <a:rPr lang="ko" sz="1500" b="1">
                <a:solidFill>
                  <a:schemeClr val="dk2"/>
                </a:solidFill>
              </a:rPr>
              <a:t>일정 간격</a:t>
            </a:r>
            <a:r>
              <a:rPr lang="ko" sz="1500"/>
              <a:t>으로 재정렬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데이터 resampling 후 NaN 값이 있는 시간에는 각각 앞 시간의 데이터, 최빈값, 평균값 등으로 채움</a:t>
            </a:r>
            <a:endParaRPr sz="1500"/>
          </a:p>
        </p:txBody>
      </p:sp>
      <p:pic>
        <p:nvPicPr>
          <p:cNvPr id="534" name="Google Shape;5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71" y="2294521"/>
            <a:ext cx="3045962" cy="236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3"/>
          <p:cNvPicPr preferRelativeResize="0"/>
          <p:nvPr/>
        </p:nvPicPr>
        <p:blipFill rotWithShape="1">
          <a:blip r:embed="rId4">
            <a:alphaModFix/>
          </a:blip>
          <a:srcRect b="1816"/>
          <a:stretch/>
        </p:blipFill>
        <p:spPr>
          <a:xfrm>
            <a:off x="5350575" y="2294525"/>
            <a:ext cx="3110221" cy="23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3"/>
          <p:cNvSpPr/>
          <p:nvPr/>
        </p:nvSpPr>
        <p:spPr>
          <a:xfrm>
            <a:off x="3943650" y="3219725"/>
            <a:ext cx="1256700" cy="50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Resample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Decision Tree - 15s</a:t>
            </a:r>
            <a:endParaRPr/>
          </a:p>
        </p:txBody>
      </p:sp>
      <p:sp>
        <p:nvSpPr>
          <p:cNvPr id="542" name="Google Shape;542;p44"/>
          <p:cNvSpPr txBox="1">
            <a:spLocks noGrp="1"/>
          </p:cNvSpPr>
          <p:nvPr>
            <p:ph type="body" idx="1"/>
          </p:nvPr>
        </p:nvSpPr>
        <p:spPr>
          <a:xfrm>
            <a:off x="193150" y="847675"/>
            <a:ext cx="4587000" cy="40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Accuracy: 0.96</a:t>
            </a:r>
            <a:endParaRPr sz="1500"/>
          </a:p>
          <a:p>
            <a:pPr marL="457200" lvl="0" indent="-3238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15초 간격으로 resampling</a:t>
            </a:r>
            <a:endParaRPr sz="1500"/>
          </a:p>
          <a:p>
            <a:pPr marL="457200" lvl="0" indent="-3238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15초 사이에 데이터가 </a:t>
            </a:r>
            <a:r>
              <a:rPr lang="ko" sz="1500" b="1"/>
              <a:t>여러 개</a:t>
            </a:r>
            <a:r>
              <a:rPr lang="ko" sz="1500"/>
              <a:t> 있을 경우,</a:t>
            </a:r>
            <a:endParaRPr sz="1500"/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15초 간격의 해당 시간 데이터가 </a:t>
            </a:r>
            <a:r>
              <a:rPr lang="ko" sz="1500" b="1"/>
              <a:t>NaN 값</a:t>
            </a:r>
            <a:r>
              <a:rPr lang="ko" sz="1500"/>
              <a:t>일 경우</a:t>
            </a:r>
            <a:endParaRPr sz="1500"/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: 시간 순으로 정렬했을 때 </a:t>
            </a:r>
            <a:r>
              <a:rPr lang="ko" sz="1500" b="1">
                <a:solidFill>
                  <a:schemeClr val="dk2"/>
                </a:solidFill>
              </a:rPr>
              <a:t>가장 처음 값</a:t>
            </a:r>
            <a:endParaRPr sz="1500"/>
          </a:p>
        </p:txBody>
      </p:sp>
      <p:graphicFrame>
        <p:nvGraphicFramePr>
          <p:cNvPr id="543" name="Google Shape;543;p44"/>
          <p:cNvGraphicFramePr/>
          <p:nvPr/>
        </p:nvGraphicFramePr>
        <p:xfrm>
          <a:off x="4951775" y="960000"/>
          <a:ext cx="3951250" cy="3550650"/>
        </p:xfrm>
        <a:graphic>
          <a:graphicData uri="http://schemas.openxmlformats.org/drawingml/2006/table">
            <a:tbl>
              <a:tblPr>
                <a:noFill/>
                <a:tableStyleId>{3816C101-E4D7-4D8C-8877-FBE24451E6CB}</a:tableStyleId>
              </a:tblPr>
              <a:tblGrid>
                <a:gridCol w="106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ErrorCode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Precision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Recall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Support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-100874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-100859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-100702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-2005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-1004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0.33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-1002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0.50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6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-38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22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0.96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2114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44" name="Google Shape;544;p44"/>
          <p:cNvPicPr preferRelativeResize="0"/>
          <p:nvPr/>
        </p:nvPicPr>
        <p:blipFill rotWithShape="1">
          <a:blip r:embed="rId3">
            <a:alphaModFix/>
          </a:blip>
          <a:srcRect r="665"/>
          <a:stretch/>
        </p:blipFill>
        <p:spPr>
          <a:xfrm>
            <a:off x="967550" y="2520075"/>
            <a:ext cx="2868625" cy="1134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4"/>
          <p:cNvPicPr preferRelativeResize="0"/>
          <p:nvPr/>
        </p:nvPicPr>
        <p:blipFill rotWithShape="1">
          <a:blip r:embed="rId4">
            <a:alphaModFix/>
          </a:blip>
          <a:srcRect b="3288"/>
          <a:stretch/>
        </p:blipFill>
        <p:spPr>
          <a:xfrm>
            <a:off x="967554" y="4088821"/>
            <a:ext cx="2868616" cy="77677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4"/>
          <p:cNvSpPr/>
          <p:nvPr/>
        </p:nvSpPr>
        <p:spPr>
          <a:xfrm>
            <a:off x="2241538" y="3695186"/>
            <a:ext cx="320700" cy="353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Decision Tree &amp; Random Forest - 10min</a:t>
            </a:r>
            <a:endParaRPr/>
          </a:p>
        </p:txBody>
      </p:sp>
      <p:graphicFrame>
        <p:nvGraphicFramePr>
          <p:cNvPr id="552" name="Google Shape;552;p45"/>
          <p:cNvGraphicFramePr/>
          <p:nvPr/>
        </p:nvGraphicFramePr>
        <p:xfrm>
          <a:off x="311700" y="1959825"/>
          <a:ext cx="3951250" cy="2758230"/>
        </p:xfrm>
        <a:graphic>
          <a:graphicData uri="http://schemas.openxmlformats.org/drawingml/2006/table">
            <a:tbl>
              <a:tblPr>
                <a:noFill/>
                <a:tableStyleId>{3816C101-E4D7-4D8C-8877-FBE24451E6CB}</a:tableStyleId>
              </a:tblPr>
              <a:tblGrid>
                <a:gridCol w="106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ErrorCode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Precision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Recall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Support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-100874.0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-100702.0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0.79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0.70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27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-1004.0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0.75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-1002.0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-38.0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0.70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0.93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15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0.0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0.71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0.71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3" name="Google Shape;553;p45"/>
          <p:cNvSpPr txBox="1">
            <a:spLocks noGrp="1"/>
          </p:cNvSpPr>
          <p:nvPr>
            <p:ph type="body" idx="1"/>
          </p:nvPr>
        </p:nvSpPr>
        <p:spPr>
          <a:xfrm>
            <a:off x="193150" y="847675"/>
            <a:ext cx="8742900" cy="9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Accuracy: DT - 0.75 / RF - 0.82</a:t>
            </a:r>
            <a:endParaRPr sz="1500"/>
          </a:p>
          <a:p>
            <a:pPr marL="457200" lvl="0" indent="-3238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10분 간격으로 resampling</a:t>
            </a:r>
            <a:endParaRPr sz="1500"/>
          </a:p>
          <a:p>
            <a:pPr marL="457200" lvl="0" indent="-3238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10분 사이에 데이터가 </a:t>
            </a:r>
            <a:r>
              <a:rPr lang="ko" sz="1500" b="1"/>
              <a:t>여러 개</a:t>
            </a:r>
            <a:r>
              <a:rPr lang="ko" sz="1500"/>
              <a:t> 있을 경우: </a:t>
            </a:r>
            <a:r>
              <a:rPr lang="ko" sz="1500" b="1">
                <a:solidFill>
                  <a:schemeClr val="dk2"/>
                </a:solidFill>
              </a:rPr>
              <a:t>평균값</a:t>
            </a:r>
            <a:r>
              <a:rPr lang="ko" sz="1500"/>
              <a:t> (numeric) / </a:t>
            </a:r>
            <a:r>
              <a:rPr lang="ko" sz="1500" b="1">
                <a:solidFill>
                  <a:schemeClr val="dk2"/>
                </a:solidFill>
              </a:rPr>
              <a:t>최빈값</a:t>
            </a:r>
            <a:r>
              <a:rPr lang="ko" sz="1500"/>
              <a:t> (categorical)</a:t>
            </a:r>
            <a:endParaRPr sz="15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graphicFrame>
        <p:nvGraphicFramePr>
          <p:cNvPr id="554" name="Google Shape;554;p45"/>
          <p:cNvGraphicFramePr/>
          <p:nvPr/>
        </p:nvGraphicFramePr>
        <p:xfrm>
          <a:off x="4881050" y="1959825"/>
          <a:ext cx="3951250" cy="2758230"/>
        </p:xfrm>
        <a:graphic>
          <a:graphicData uri="http://schemas.openxmlformats.org/drawingml/2006/table">
            <a:tbl>
              <a:tblPr>
                <a:noFill/>
                <a:tableStyleId>{3816C101-E4D7-4D8C-8877-FBE24451E6CB}</a:tableStyleId>
              </a:tblPr>
              <a:tblGrid>
                <a:gridCol w="106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ErrorCode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Precision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Recall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Support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-100874.0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-100702.0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0.80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0.89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27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-1004.0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-1002.0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-38.0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0.81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0.87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15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0.0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0.83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0.71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5" name="Google Shape;555;p45"/>
          <p:cNvSpPr txBox="1"/>
          <p:nvPr/>
        </p:nvSpPr>
        <p:spPr>
          <a:xfrm>
            <a:off x="1524875" y="4748450"/>
            <a:ext cx="15249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</a:rPr>
              <a:t>Decision Tree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56" name="Google Shape;556;p45"/>
          <p:cNvSpPr txBox="1"/>
          <p:nvPr/>
        </p:nvSpPr>
        <p:spPr>
          <a:xfrm>
            <a:off x="6094225" y="4748450"/>
            <a:ext cx="15249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</a:rPr>
              <a:t>Random Forest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Decision Tree &amp; Random Forest - 15min</a:t>
            </a:r>
            <a:endParaRPr/>
          </a:p>
        </p:txBody>
      </p:sp>
      <p:graphicFrame>
        <p:nvGraphicFramePr>
          <p:cNvPr id="562" name="Google Shape;562;p46"/>
          <p:cNvGraphicFramePr/>
          <p:nvPr/>
        </p:nvGraphicFramePr>
        <p:xfrm>
          <a:off x="311700" y="1959825"/>
          <a:ext cx="3951250" cy="2758230"/>
        </p:xfrm>
        <a:graphic>
          <a:graphicData uri="http://schemas.openxmlformats.org/drawingml/2006/table">
            <a:tbl>
              <a:tblPr>
                <a:noFill/>
                <a:tableStyleId>{3816C101-E4D7-4D8C-8877-FBE24451E6CB}</a:tableStyleId>
              </a:tblPr>
              <a:tblGrid>
                <a:gridCol w="106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ErrorCode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Precision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Recall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Support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-100874.0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-100870.0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-100702.0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0.82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0.88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16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-1004.0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0.60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-38.0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0.40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0.86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0.0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0.29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63" name="Google Shape;563;p46"/>
          <p:cNvSpPr txBox="1">
            <a:spLocks noGrp="1"/>
          </p:cNvSpPr>
          <p:nvPr>
            <p:ph type="body" idx="1"/>
          </p:nvPr>
        </p:nvSpPr>
        <p:spPr>
          <a:xfrm>
            <a:off x="193150" y="847675"/>
            <a:ext cx="8742900" cy="9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Accuracy: DT - 0.676 / RF - 0.68</a:t>
            </a:r>
            <a:endParaRPr sz="1500"/>
          </a:p>
          <a:p>
            <a:pPr marL="457200" lvl="0" indent="-3238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15분 간격으로 resampling</a:t>
            </a:r>
            <a:endParaRPr sz="1500"/>
          </a:p>
          <a:p>
            <a:pPr marL="457200" lvl="0" indent="-3238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15분 사이에 데이터가 </a:t>
            </a:r>
            <a:r>
              <a:rPr lang="ko" sz="1500" b="1"/>
              <a:t>여러 개</a:t>
            </a:r>
            <a:r>
              <a:rPr lang="ko" sz="1500"/>
              <a:t> 있을 경우: </a:t>
            </a:r>
            <a:r>
              <a:rPr lang="ko" sz="1500" b="1">
                <a:solidFill>
                  <a:schemeClr val="dk2"/>
                </a:solidFill>
              </a:rPr>
              <a:t>평균값</a:t>
            </a:r>
            <a:r>
              <a:rPr lang="ko" sz="1500"/>
              <a:t> (numeric) / </a:t>
            </a:r>
            <a:r>
              <a:rPr lang="ko" sz="1500" b="1">
                <a:solidFill>
                  <a:schemeClr val="dk2"/>
                </a:solidFill>
              </a:rPr>
              <a:t>최빈값</a:t>
            </a:r>
            <a:r>
              <a:rPr lang="ko" sz="1500"/>
              <a:t> (categorical)</a:t>
            </a:r>
            <a:endParaRPr sz="15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graphicFrame>
        <p:nvGraphicFramePr>
          <p:cNvPr id="564" name="Google Shape;564;p46"/>
          <p:cNvGraphicFramePr/>
          <p:nvPr/>
        </p:nvGraphicFramePr>
        <p:xfrm>
          <a:off x="4881050" y="1959825"/>
          <a:ext cx="3951250" cy="2758230"/>
        </p:xfrm>
        <a:graphic>
          <a:graphicData uri="http://schemas.openxmlformats.org/drawingml/2006/table">
            <a:tbl>
              <a:tblPr>
                <a:noFill/>
                <a:tableStyleId>{3816C101-E4D7-4D8C-8877-FBE24451E6CB}</a:tableStyleId>
              </a:tblPr>
              <a:tblGrid>
                <a:gridCol w="106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ErrorCode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Precision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Recall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Support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-100874.0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-100870.0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-100702.0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0.76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0.81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16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-1004.0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0.60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-38.0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0.33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0.57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0.0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0.71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65" name="Google Shape;565;p46"/>
          <p:cNvSpPr txBox="1"/>
          <p:nvPr/>
        </p:nvSpPr>
        <p:spPr>
          <a:xfrm>
            <a:off x="1524875" y="4748450"/>
            <a:ext cx="15249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</a:rPr>
              <a:t>Decision Tree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66" name="Google Shape;566;p46"/>
          <p:cNvSpPr txBox="1"/>
          <p:nvPr/>
        </p:nvSpPr>
        <p:spPr>
          <a:xfrm>
            <a:off x="6094225" y="4748450"/>
            <a:ext cx="15249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</a:rPr>
              <a:t>Random Forest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Oversampling - SMOTE</a:t>
            </a:r>
            <a:endParaRPr/>
          </a:p>
        </p:txBody>
      </p:sp>
      <p:sp>
        <p:nvSpPr>
          <p:cNvPr id="572" name="Google Shape;572;p47"/>
          <p:cNvSpPr txBox="1">
            <a:spLocks noGrp="1"/>
          </p:cNvSpPr>
          <p:nvPr>
            <p:ph type="body" idx="1"/>
          </p:nvPr>
        </p:nvSpPr>
        <p:spPr>
          <a:xfrm>
            <a:off x="193150" y="847675"/>
            <a:ext cx="8770500" cy="40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SMOTE(</a:t>
            </a:r>
            <a:r>
              <a:rPr lang="ko" sz="1500" b="1">
                <a:solidFill>
                  <a:schemeClr val="dk2"/>
                </a:solidFill>
              </a:rPr>
              <a:t>S</a:t>
            </a:r>
            <a:r>
              <a:rPr lang="ko" sz="1500"/>
              <a:t>ynthetic </a:t>
            </a:r>
            <a:r>
              <a:rPr lang="ko" sz="1500" b="1">
                <a:solidFill>
                  <a:schemeClr val="dk2"/>
                </a:solidFill>
              </a:rPr>
              <a:t>M</a:t>
            </a:r>
            <a:r>
              <a:rPr lang="ko" sz="1500"/>
              <a:t>inority </a:t>
            </a:r>
            <a:r>
              <a:rPr lang="ko" sz="1500" b="1">
                <a:solidFill>
                  <a:schemeClr val="dk2"/>
                </a:solidFill>
              </a:rPr>
              <a:t>O</a:t>
            </a:r>
            <a:r>
              <a:rPr lang="ko" sz="1500"/>
              <a:t>ver-sampling </a:t>
            </a:r>
            <a:r>
              <a:rPr lang="ko" sz="1500" b="1">
                <a:solidFill>
                  <a:schemeClr val="dk2"/>
                </a:solidFill>
              </a:rPr>
              <a:t>Te</a:t>
            </a:r>
            <a:r>
              <a:rPr lang="ko" sz="1500"/>
              <a:t>chnique)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 b="1">
                <a:solidFill>
                  <a:schemeClr val="accent5"/>
                </a:solidFill>
              </a:rPr>
              <a:t>데이터 불균형 (Data Imbalance)</a:t>
            </a:r>
            <a:r>
              <a:rPr lang="ko" sz="1500"/>
              <a:t> 문제를 해결하기 위한 방법 중 하나</a:t>
            </a:r>
            <a:endParaRPr sz="1500"/>
          </a:p>
        </p:txBody>
      </p:sp>
      <p:sp>
        <p:nvSpPr>
          <p:cNvPr id="573" name="Google Shape;573;p47"/>
          <p:cNvSpPr txBox="1"/>
          <p:nvPr/>
        </p:nvSpPr>
        <p:spPr>
          <a:xfrm>
            <a:off x="75250" y="4759625"/>
            <a:ext cx="9006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999999"/>
                </a:solidFill>
                <a:latin typeface="Gothic A1"/>
                <a:ea typeface="Gothic A1"/>
                <a:cs typeface="Gothic A1"/>
                <a:sym typeface="Gothic A1"/>
              </a:rPr>
              <a:t>출처: (https://goo.gl/2pkfza)  / 참조: &lt;</a:t>
            </a:r>
            <a:r>
              <a:rPr lang="ko" sz="1000">
                <a:solidFill>
                  <a:srgbClr val="999999"/>
                </a:solidFill>
                <a:highlight>
                  <a:srgbClr val="FFFFFF"/>
                </a:highlight>
                <a:latin typeface="Gothic A1"/>
                <a:ea typeface="Gothic A1"/>
                <a:cs typeface="Gothic A1"/>
                <a:sym typeface="Gothic A1"/>
              </a:rPr>
              <a:t>SMOTE: Synthetic Minority Over-sampling Technique&gt; (</a:t>
            </a:r>
            <a:r>
              <a:rPr lang="ko" sz="1000">
                <a:solidFill>
                  <a:srgbClr val="999999"/>
                </a:solidFill>
                <a:latin typeface="Gothic A1"/>
                <a:ea typeface="Gothic A1"/>
                <a:cs typeface="Gothic A1"/>
                <a:sym typeface="Gothic A1"/>
              </a:rPr>
              <a:t>https://goo.gl/DVYsDb</a:t>
            </a:r>
            <a:r>
              <a:rPr lang="ko" sz="1000">
                <a:solidFill>
                  <a:srgbClr val="999999"/>
                </a:solidFill>
                <a:highlight>
                  <a:srgbClr val="FFFFFF"/>
                </a:highlight>
                <a:latin typeface="Gothic A1"/>
                <a:ea typeface="Gothic A1"/>
                <a:cs typeface="Gothic A1"/>
                <a:sym typeface="Gothic A1"/>
              </a:rPr>
              <a:t>)</a:t>
            </a:r>
            <a:endParaRPr sz="1000">
              <a:solidFill>
                <a:srgbClr val="999999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b="50000"/>
          <a:stretch/>
        </p:blipFill>
        <p:spPr>
          <a:xfrm>
            <a:off x="5368650" y="1952975"/>
            <a:ext cx="3538850" cy="2381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" name="Google Shape;575;p47"/>
          <p:cNvGrpSpPr/>
          <p:nvPr/>
        </p:nvGrpSpPr>
        <p:grpSpPr>
          <a:xfrm>
            <a:off x="464150" y="1761519"/>
            <a:ext cx="4541700" cy="2651999"/>
            <a:chOff x="160475" y="1941850"/>
            <a:chExt cx="4541700" cy="2415300"/>
          </a:xfrm>
        </p:grpSpPr>
        <p:sp>
          <p:nvSpPr>
            <p:cNvPr id="576" name="Google Shape;576;p47"/>
            <p:cNvSpPr/>
            <p:nvPr/>
          </p:nvSpPr>
          <p:spPr>
            <a:xfrm>
              <a:off x="160475" y="1941850"/>
              <a:ext cx="4541700" cy="24153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7"/>
            <p:cNvSpPr txBox="1"/>
            <p:nvPr/>
          </p:nvSpPr>
          <p:spPr>
            <a:xfrm>
              <a:off x="412475" y="2043100"/>
              <a:ext cx="4037700" cy="22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accent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“ The minority class is over-sampled by taking each minority class sample and </a:t>
              </a:r>
              <a:r>
                <a:rPr lang="ko" sz="1600" b="1">
                  <a:solidFill>
                    <a:schemeClr val="accent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introducing synthetic examples along the line segments joining any/all of the </a:t>
              </a:r>
              <a:r>
                <a:rPr lang="ko" sz="1600" b="1" i="1">
                  <a:solidFill>
                    <a:schemeClr val="accent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</a:t>
              </a:r>
              <a:r>
                <a:rPr lang="ko" sz="1600" b="1">
                  <a:solidFill>
                    <a:schemeClr val="accent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minority class nearest neighbors.</a:t>
              </a:r>
              <a:r>
                <a:rPr lang="ko" sz="1600">
                  <a:solidFill>
                    <a:schemeClr val="accent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” </a:t>
              </a:r>
              <a:endParaRPr sz="1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accent3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&lt;SMOTE: Synthetic Minority Over-sampling Technique&gt; </a:t>
              </a:r>
              <a:r>
                <a:rPr lang="ko" sz="1000">
                  <a:solidFill>
                    <a:schemeClr val="accent3"/>
                  </a:solidFill>
                  <a:highlight>
                    <a:srgbClr val="FFFFFF"/>
                  </a:highlight>
                  <a:latin typeface="Gothic A1"/>
                  <a:ea typeface="Gothic A1"/>
                  <a:cs typeface="Gothic A1"/>
                  <a:sym typeface="Gothic A1"/>
                </a:rPr>
                <a:t>중 일부</a:t>
              </a:r>
              <a:endParaRPr>
                <a:solidFill>
                  <a:schemeClr val="accent3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Decision Tree &amp; Random Forest  - 15s</a:t>
            </a:r>
            <a:endParaRPr/>
          </a:p>
        </p:txBody>
      </p:sp>
      <p:sp>
        <p:nvSpPr>
          <p:cNvPr id="583" name="Google Shape;583;p48"/>
          <p:cNvSpPr txBox="1">
            <a:spLocks noGrp="1"/>
          </p:cNvSpPr>
          <p:nvPr>
            <p:ph type="body" idx="1"/>
          </p:nvPr>
        </p:nvSpPr>
        <p:spPr>
          <a:xfrm>
            <a:off x="193150" y="847675"/>
            <a:ext cx="8770500" cy="1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Accuracy: DT - 0.631 (10000 iter) / RF - 0.98</a:t>
            </a:r>
            <a:endParaRPr sz="1500"/>
          </a:p>
          <a:p>
            <a:pPr marL="457200" lvl="0" indent="-3238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train dataset 의 Y data 중 </a:t>
            </a:r>
            <a:r>
              <a:rPr lang="ko" sz="1500" b="1"/>
              <a:t>가장 많은 수의 데이터</a:t>
            </a:r>
            <a:r>
              <a:rPr lang="ko" sz="1500"/>
              <a:t> (ErrorCode: 0 / 7375개) 기준으로 SMOTE</a:t>
            </a:r>
            <a:endParaRPr sz="1500"/>
          </a:p>
        </p:txBody>
      </p:sp>
      <p:graphicFrame>
        <p:nvGraphicFramePr>
          <p:cNvPr id="584" name="Google Shape;584;p48"/>
          <p:cNvGraphicFramePr/>
          <p:nvPr/>
        </p:nvGraphicFramePr>
        <p:xfrm>
          <a:off x="311700" y="191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{3816C101-E4D7-4D8C-8877-FBE24451E6CB}</a:tableStyleId>
              </a:tblPr>
              <a:tblGrid>
                <a:gridCol w="106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ErrorCode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Precision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Recall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Support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-100702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0.23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0.41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63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-2005.0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0.01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-1004.0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0.50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-1002.0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0.11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0.33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-38.0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0.03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0.61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36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0.0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0.63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3184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85" name="Google Shape;585;p48"/>
          <p:cNvGraphicFramePr/>
          <p:nvPr/>
        </p:nvGraphicFramePr>
        <p:xfrm>
          <a:off x="4881050" y="191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{3816C101-E4D7-4D8C-8877-FBE24451E6CB}</a:tableStyleId>
              </a:tblPr>
              <a:tblGrid>
                <a:gridCol w="106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ErrorCode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Precision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Recall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Support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-100702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0.76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0.90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63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-2005.0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0.50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0.33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-1004.0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0.50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-1002.0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0.75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1.00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-38.0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0.38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0.36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36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3"/>
                          </a:solidFill>
                        </a:rPr>
                        <a:t>0.0</a:t>
                      </a:r>
                      <a:endParaRPr sz="1300" b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0.99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0.99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3184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86" name="Google Shape;586;p48"/>
          <p:cNvSpPr txBox="1"/>
          <p:nvPr/>
        </p:nvSpPr>
        <p:spPr>
          <a:xfrm>
            <a:off x="1524875" y="4748450"/>
            <a:ext cx="15249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</a:rPr>
              <a:t>Decision Tree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87" name="Google Shape;587;p48"/>
          <p:cNvSpPr txBox="1"/>
          <p:nvPr/>
        </p:nvSpPr>
        <p:spPr>
          <a:xfrm>
            <a:off x="6094225" y="4748450"/>
            <a:ext cx="15249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</a:rPr>
              <a:t>Random Forest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Conclusion</a:t>
            </a:r>
            <a:endParaRPr/>
          </a:p>
        </p:txBody>
      </p:sp>
      <p:sp>
        <p:nvSpPr>
          <p:cNvPr id="593" name="Google Shape;593;p49"/>
          <p:cNvSpPr txBox="1">
            <a:spLocks noGrp="1"/>
          </p:cNvSpPr>
          <p:nvPr>
            <p:ph type="body" idx="1"/>
          </p:nvPr>
        </p:nvSpPr>
        <p:spPr>
          <a:xfrm>
            <a:off x="193150" y="847675"/>
            <a:ext cx="8770500" cy="40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2일 치의 데이터로만 학습하여 ErrorCode의 패턴 트렌드 및  error 발생 시간 예측 불가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QoE Data 와 ErrorCode간의 상관관계가 뚜렷한 양상을 띄지 않음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feature selection을 manual하게 진행하여 신뢰성 하락</a:t>
            </a:r>
            <a:endParaRPr sz="150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충분한 컴퓨팅 자원과 실험 조건(데이터의 개수, feature 등) 하에 딥러닝 모델(RNN, LSTM, GRU 등)을 활용하여 학습한다면 ErrorCode의 패턴 트렌드 파악 및 발생 확률을 실시간으로 예측할 수 있는 모델 구축 가능</a:t>
            </a:r>
            <a:endParaRPr sz="15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0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Q&amp;A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1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/>
              <a:t>Thank You :)</a:t>
            </a:r>
            <a:endParaRPr sz="4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QoE Data Description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QoE Data Description</a:t>
            </a:r>
            <a:endParaRPr/>
          </a:p>
        </p:txBody>
      </p:sp>
      <p:graphicFrame>
        <p:nvGraphicFramePr>
          <p:cNvPr id="89" name="Google Shape;89;p17"/>
          <p:cNvGraphicFramePr/>
          <p:nvPr/>
        </p:nvGraphicFramePr>
        <p:xfrm>
          <a:off x="334400" y="2279775"/>
          <a:ext cx="8475200" cy="2383210"/>
        </p:xfrm>
        <a:graphic>
          <a:graphicData uri="http://schemas.openxmlformats.org/drawingml/2006/table">
            <a:tbl>
              <a:tblPr>
                <a:noFill/>
                <a:tableStyleId>{3816C101-E4D7-4D8C-8877-FBE24451E6CB}</a:tableStyleId>
              </a:tblPr>
              <a:tblGrid>
                <a:gridCol w="152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QoE Event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설명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5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PlaybackStarted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Playback session </a:t>
                      </a: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이 시작될 때의</a:t>
                      </a:r>
                      <a:r>
                        <a:rPr lang="ko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event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본 프로젝트에서 사용하지 않음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82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PlaybackUpated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Playback session</a:t>
                      </a: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이 시작되고 끝나기 전까지 </a:t>
                      </a:r>
                      <a:r>
                        <a:rPr lang="ko">
                          <a:solidFill>
                            <a:schemeClr val="dk2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1분 간격</a:t>
                      </a: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으로 발생하는</a:t>
                      </a:r>
                      <a:r>
                        <a:rPr lang="ko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event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X , 독립변수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82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PlaybackEnded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Playback session </a:t>
                      </a: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종료 시 발생하는</a:t>
                      </a:r>
                      <a:r>
                        <a:rPr lang="ko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event . </a:t>
                      </a: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정상 종료시</a:t>
                      </a:r>
                      <a:r>
                        <a:rPr lang="ko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errorcode == 0, </a:t>
                      </a:r>
                      <a:r>
                        <a:rPr lang="ko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error </a:t>
                      </a:r>
                      <a:r>
                        <a:rPr lang="ko">
                          <a:solidFill>
                            <a:schemeClr val="dk2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발생 시 </a:t>
                      </a:r>
                      <a:r>
                        <a:rPr lang="ko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12</a:t>
                      </a:r>
                      <a:r>
                        <a:rPr lang="ko">
                          <a:solidFill>
                            <a:schemeClr val="dk2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가지 종류의</a:t>
                      </a:r>
                      <a:r>
                        <a:rPr lang="ko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errorCode </a:t>
                      </a:r>
                      <a:r>
                        <a:rPr lang="ko">
                          <a:solidFill>
                            <a:schemeClr val="dk2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수반</a:t>
                      </a:r>
                      <a:endParaRPr>
                        <a:solidFill>
                          <a:schemeClr val="dk2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X,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errorCode : 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0" name="Google Shape;90;p17"/>
          <p:cNvSpPr txBox="1"/>
          <p:nvPr/>
        </p:nvSpPr>
        <p:spPr>
          <a:xfrm>
            <a:off x="311700" y="1835975"/>
            <a:ext cx="15591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</a:rPr>
              <a:t>Event </a:t>
            </a:r>
            <a:r>
              <a:rPr lang="ko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별 분류</a:t>
            </a:r>
            <a:endParaRPr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311700" y="777375"/>
            <a:ext cx="15591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Data Details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11700" y="1165225"/>
            <a:ext cx="80562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2018.11.06 00:00 - 2018.11.07 23:59 (2</a:t>
            </a:r>
            <a:r>
              <a:rPr lang="ko">
                <a:latin typeface="Gothic A1"/>
                <a:ea typeface="Gothic A1"/>
                <a:cs typeface="Gothic A1"/>
                <a:sym typeface="Gothic A1"/>
              </a:rPr>
              <a:t>일</a:t>
            </a: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s3 , qoe-dtv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QoE Data Description</a:t>
            </a:r>
            <a:endParaRPr/>
          </a:p>
        </p:txBody>
      </p:sp>
      <p:graphicFrame>
        <p:nvGraphicFramePr>
          <p:cNvPr id="98" name="Google Shape;98;p18"/>
          <p:cNvGraphicFramePr/>
          <p:nvPr/>
        </p:nvGraphicFramePr>
        <p:xfrm>
          <a:off x="510950" y="840450"/>
          <a:ext cx="2294050" cy="4051878"/>
        </p:xfrm>
        <a:graphic>
          <a:graphicData uri="http://schemas.openxmlformats.org/drawingml/2006/table">
            <a:tbl>
              <a:tblPr>
                <a:noFill/>
                <a:tableStyleId>{3816C101-E4D7-4D8C-8877-FBE24451E6CB}</a:tableStyleId>
              </a:tblPr>
              <a:tblGrid>
                <a:gridCol w="100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Field Name</a:t>
                      </a:r>
                      <a:endParaRPr sz="800"/>
                    </a:p>
                  </a:txBody>
                  <a:tcPr marL="91425" marR="91425" marT="91425" marB="91425"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PlaybackUpdated</a:t>
                      </a:r>
                      <a:endParaRPr sz="800" b="1"/>
                    </a:p>
                  </a:txBody>
                  <a:tcPr marL="91425" marR="91425" marT="91425" marB="91425"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PlaybackEnded</a:t>
                      </a:r>
                      <a:endParaRPr sz="800" b="1"/>
                    </a:p>
                  </a:txBody>
                  <a:tcPr marL="91425" marR="91425" marT="91425" marB="91425"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dk2"/>
                          </a:solidFill>
                        </a:rPr>
                        <a:t>sessionId</a:t>
                      </a:r>
                      <a:endParaRPr sz="10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bufferedDuration</a:t>
                      </a:r>
                      <a:endParaRPr sz="800"/>
                    </a:p>
                  </a:txBody>
                  <a:tcPr marL="91425" marR="91425" marT="91425" marB="91425"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bufferings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configurations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contentUrl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currentPosition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device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device.*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duration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status</a:t>
                      </a:r>
                      <a:endParaRPr sz="8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timestamp</a:t>
                      </a:r>
                      <a:endParaRPr sz="8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99" name="Google Shape;99;p18"/>
          <p:cNvGraphicFramePr/>
          <p:nvPr/>
        </p:nvGraphicFramePr>
        <p:xfrm>
          <a:off x="3275175" y="833175"/>
          <a:ext cx="2373425" cy="4166818"/>
        </p:xfrm>
        <a:graphic>
          <a:graphicData uri="http://schemas.openxmlformats.org/drawingml/2006/table">
            <a:tbl>
              <a:tblPr>
                <a:noFill/>
                <a:tableStyleId>{3816C101-E4D7-4D8C-8877-FBE24451E6CB}</a:tableStyleId>
              </a:tblPr>
              <a:tblGrid>
                <a:gridCol w="110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b="1"/>
                        <a:t>PlaybackUpdated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b="1"/>
                        <a:t>PlaybackEnded</a:t>
                      </a:r>
                      <a:endParaRPr sz="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errorCode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errorString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estimatedBandwidth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event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fragmentSum.*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fragments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frameDropped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licenseInfo.*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maxDecodingTime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tracks</a:t>
                      </a:r>
                      <a:endParaRPr sz="8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userEvents</a:t>
                      </a:r>
                      <a:endParaRPr sz="8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0" name="Google Shape;100;p18"/>
          <p:cNvGraphicFramePr/>
          <p:nvPr/>
        </p:nvGraphicFramePr>
        <p:xfrm>
          <a:off x="6114750" y="840450"/>
          <a:ext cx="2251650" cy="4148610"/>
        </p:xfrm>
        <a:graphic>
          <a:graphicData uri="http://schemas.openxmlformats.org/drawingml/2006/table">
            <a:tbl>
              <a:tblPr>
                <a:noFill/>
                <a:tableStyleId>{3816C101-E4D7-4D8C-8877-FBE24451E6CB}</a:tableStyleId>
              </a:tblPr>
              <a:tblGrid>
                <a:gridCol w="100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b="1"/>
                        <a:t>PlaybackUpdated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b="1"/>
                        <a:t>PlaybackEnded</a:t>
                      </a:r>
                      <a:endParaRPr sz="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networkChanged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networkErrors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networkInfo.*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position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qoeContentId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qualityChanged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redirectUrl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avgDecodingTime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O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startupTime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userInfo</a:t>
                      </a:r>
                      <a:endParaRPr sz="8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QoE Data Description</a:t>
            </a:r>
            <a:endParaRPr/>
          </a:p>
        </p:txBody>
      </p:sp>
      <p:graphicFrame>
        <p:nvGraphicFramePr>
          <p:cNvPr id="106" name="Google Shape;106;p19"/>
          <p:cNvGraphicFramePr/>
          <p:nvPr/>
        </p:nvGraphicFramePr>
        <p:xfrm>
          <a:off x="363450" y="1450575"/>
          <a:ext cx="4073450" cy="746700"/>
        </p:xfrm>
        <a:graphic>
          <a:graphicData uri="http://schemas.openxmlformats.org/drawingml/2006/table">
            <a:tbl>
              <a:tblPr>
                <a:noFill/>
                <a:tableStyleId>{3816C101-E4D7-4D8C-8877-FBE24451E6CB}</a:tableStyleId>
              </a:tblPr>
              <a:tblGrid>
                <a:gridCol w="65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sessionId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event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time</a:t>
                      </a:r>
                      <a:br>
                        <a:rPr lang="ko" sz="800" b="1"/>
                      </a:br>
                      <a:r>
                        <a:rPr lang="ko" sz="800" b="1"/>
                        <a:t>stamp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F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G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123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playbackEnded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15632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e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g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7" name="Google Shape;107;p19"/>
          <p:cNvGraphicFramePr/>
          <p:nvPr/>
        </p:nvGraphicFramePr>
        <p:xfrm>
          <a:off x="4758850" y="901900"/>
          <a:ext cx="4254550" cy="1706730"/>
        </p:xfrm>
        <a:graphic>
          <a:graphicData uri="http://schemas.openxmlformats.org/drawingml/2006/table">
            <a:tbl>
              <a:tblPr>
                <a:noFill/>
                <a:tableStyleId>{3816C101-E4D7-4D8C-8877-FBE24451E6CB}</a:tableStyleId>
              </a:tblPr>
              <a:tblGrid>
                <a:gridCol w="68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9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sessionId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event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timestamp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L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123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playbackUpdated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15000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k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g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123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/>
                        <a:t>playbackUpdated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15123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b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e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g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123</a:t>
                      </a: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/>
                        <a:t>playbackUpdated</a:t>
                      </a: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15345</a:t>
                      </a: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</a:t>
                      </a: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</a:t>
                      </a: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m</a:t>
                      </a: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</a:t>
                      </a: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h</a:t>
                      </a: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198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/>
                        <a:t>playbackUpdated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15589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j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m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8" name="Google Shape;108;p19"/>
          <p:cNvSpPr/>
          <p:nvPr/>
        </p:nvSpPr>
        <p:spPr>
          <a:xfrm>
            <a:off x="4435950" y="2824125"/>
            <a:ext cx="272100" cy="292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9" name="Google Shape;109;p19"/>
          <p:cNvGraphicFramePr/>
          <p:nvPr/>
        </p:nvGraphicFramePr>
        <p:xfrm>
          <a:off x="863825" y="3365775"/>
          <a:ext cx="7239000" cy="777210"/>
        </p:xfrm>
        <a:graphic>
          <a:graphicData uri="http://schemas.openxmlformats.org/drawingml/2006/table">
            <a:tbl>
              <a:tblPr>
                <a:noFill/>
                <a:tableStyleId>{3816C101-E4D7-4D8C-8877-FBE24451E6CB}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sessionId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timestamp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G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K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123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15632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f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g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h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0" name="Google Shape;110;p19"/>
          <p:cNvSpPr txBox="1"/>
          <p:nvPr/>
        </p:nvSpPr>
        <p:spPr>
          <a:xfrm>
            <a:off x="311700" y="777375"/>
            <a:ext cx="21270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Data Merging Rule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Feature Selection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Features Selection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193150" y="847675"/>
            <a:ext cx="8770500" cy="40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1) Invalid Feature 삭제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2" name="Google Shape;122;p21"/>
          <p:cNvSpPr txBox="1"/>
          <p:nvPr/>
        </p:nvSpPr>
        <p:spPr>
          <a:xfrm>
            <a:off x="304800" y="1358700"/>
            <a:ext cx="2700000" cy="3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UcParenR"/>
            </a:pPr>
            <a:r>
              <a:rPr lang="ko"/>
              <a:t>Too Sparse Column</a:t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3240000" y="1357200"/>
            <a:ext cx="2697600" cy="3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B)    Duplicated Column</a:t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6120000" y="1358700"/>
            <a:ext cx="2700000" cy="3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C)    Meaningless Column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00" y="2360400"/>
            <a:ext cx="2775600" cy="4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828800"/>
            <a:ext cx="2707200" cy="4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304800" y="2819400"/>
            <a:ext cx="2514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Gothic A1"/>
                <a:ea typeface="Gothic A1"/>
                <a:cs typeface="Gothic A1"/>
                <a:sym typeface="Gothic A1"/>
              </a:rPr>
              <a:t>총</a:t>
            </a:r>
            <a:r>
              <a:rPr lang="ko" sz="1200"/>
              <a:t> 25050</a:t>
            </a:r>
            <a:r>
              <a:rPr lang="ko" sz="1200">
                <a:latin typeface="Gothic A1"/>
                <a:ea typeface="Gothic A1"/>
                <a:cs typeface="Gothic A1"/>
                <a:sym typeface="Gothic A1"/>
              </a:rPr>
              <a:t>개의 </a:t>
            </a:r>
            <a:r>
              <a:rPr lang="ko" sz="1200"/>
              <a:t>data </a:t>
            </a:r>
            <a:r>
              <a:rPr lang="ko" sz="1200">
                <a:latin typeface="Gothic A1"/>
                <a:ea typeface="Gothic A1"/>
                <a:cs typeface="Gothic A1"/>
                <a:sym typeface="Gothic A1"/>
              </a:rPr>
              <a:t>중</a:t>
            </a:r>
            <a:r>
              <a:rPr lang="ko" sz="1200"/>
              <a:t> 5566</a:t>
            </a:r>
            <a:r>
              <a:rPr lang="ko" sz="1200">
                <a:latin typeface="Gothic A1"/>
                <a:ea typeface="Gothic A1"/>
                <a:cs typeface="Gothic A1"/>
                <a:sym typeface="Gothic A1"/>
              </a:rPr>
              <a:t>개의 카테고리 생성 시 </a:t>
            </a:r>
            <a:r>
              <a:rPr lang="ko" sz="1200" b="1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data의 분포가 너무 희박해져 학습에 악영향</a:t>
            </a:r>
            <a:r>
              <a:rPr lang="ko" sz="1200" b="1">
                <a:latin typeface="Gothic A1"/>
                <a:ea typeface="Gothic A1"/>
                <a:cs typeface="Gothic A1"/>
                <a:sym typeface="Gothic A1"/>
              </a:rPr>
              <a:t> </a:t>
            </a:r>
            <a:endParaRPr sz="1200" b="1"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+"/>
            </a:pPr>
            <a:r>
              <a:rPr lang="ko" sz="1200"/>
              <a:t>qoeContentId </a:t>
            </a:r>
            <a:r>
              <a:rPr lang="ko" sz="1200">
                <a:latin typeface="Gothic A1"/>
                <a:ea typeface="Gothic A1"/>
                <a:cs typeface="Gothic A1"/>
                <a:sym typeface="Gothic A1"/>
              </a:rPr>
              <a:t>동일한 문제로 삭제 </a:t>
            </a:r>
            <a:endParaRPr sz="1200"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7600" y="1828800"/>
            <a:ext cx="3088800" cy="5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6255800" y="2871625"/>
            <a:ext cx="2514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Gothic A1"/>
                <a:ea typeface="Gothic A1"/>
                <a:cs typeface="Gothic A1"/>
                <a:sym typeface="Gothic A1"/>
              </a:rPr>
              <a:t>모든 </a:t>
            </a:r>
            <a:r>
              <a:rPr lang="ko" sz="1200"/>
              <a:t>data</a:t>
            </a:r>
            <a:r>
              <a:rPr lang="ko" sz="1200">
                <a:latin typeface="Gothic A1"/>
                <a:ea typeface="Gothic A1"/>
                <a:cs typeface="Gothic A1"/>
                <a:sym typeface="Gothic A1"/>
              </a:rPr>
              <a:t>에 같은 값이 매핑되어있는</a:t>
            </a:r>
            <a:r>
              <a:rPr lang="ko" sz="1200"/>
              <a:t> column</a:t>
            </a:r>
            <a:r>
              <a:rPr lang="ko" sz="1200">
                <a:latin typeface="Gothic A1"/>
                <a:ea typeface="Gothic A1"/>
                <a:cs typeface="Gothic A1"/>
                <a:sym typeface="Gothic A1"/>
              </a:rPr>
              <a:t>은 의미가 없어서 삭제</a:t>
            </a:r>
            <a:endParaRPr sz="1200"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+"/>
            </a:pPr>
            <a:r>
              <a:rPr lang="ko" sz="1200"/>
              <a:t>deviceInfo.player, networkChanged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networkInfo.carrier.name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fragments .etc </a:t>
            </a:r>
            <a:r>
              <a:rPr lang="ko" sz="1200">
                <a:latin typeface="Gothic A1"/>
                <a:ea typeface="Gothic A1"/>
                <a:cs typeface="Gothic A1"/>
                <a:sym typeface="Gothic A1"/>
              </a:rPr>
              <a:t>삭제</a:t>
            </a:r>
            <a:endParaRPr sz="1200"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1838" y="1828800"/>
            <a:ext cx="2519362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6600" y="2319337"/>
            <a:ext cx="2590800" cy="42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9937" y="2795588"/>
            <a:ext cx="2557463" cy="48101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3352800" y="3352800"/>
            <a:ext cx="2514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Gothic A1"/>
                <a:ea typeface="Gothic A1"/>
                <a:cs typeface="Gothic A1"/>
                <a:sym typeface="Gothic A1"/>
              </a:rPr>
              <a:t>하나의</a:t>
            </a:r>
            <a:r>
              <a:rPr lang="ko" sz="1200"/>
              <a:t> column </a:t>
            </a:r>
            <a:r>
              <a:rPr lang="ko" sz="1200">
                <a:latin typeface="Gothic A1"/>
                <a:ea typeface="Gothic A1"/>
                <a:cs typeface="Gothic A1"/>
                <a:sym typeface="Gothic A1"/>
              </a:rPr>
              <a:t>에서 파생된 </a:t>
            </a:r>
            <a:r>
              <a:rPr lang="ko" sz="1200"/>
              <a:t>column</a:t>
            </a:r>
            <a:r>
              <a:rPr lang="ko" sz="1200">
                <a:latin typeface="Gothic A1"/>
                <a:ea typeface="Gothic A1"/>
                <a:cs typeface="Gothic A1"/>
                <a:sym typeface="Gothic A1"/>
              </a:rPr>
              <a:t>에 대하여 가장 많은 정보를 포함한</a:t>
            </a:r>
            <a:r>
              <a:rPr lang="ko" sz="1200"/>
              <a:t> column</a:t>
            </a:r>
            <a:r>
              <a:rPr lang="ko" sz="1200">
                <a:latin typeface="Gothic A1"/>
                <a:ea typeface="Gothic A1"/>
                <a:cs typeface="Gothic A1"/>
                <a:sym typeface="Gothic A1"/>
              </a:rPr>
              <a:t>을 남기고 삭제</a:t>
            </a:r>
            <a:endParaRPr sz="12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2334</Words>
  <Application>Microsoft Office PowerPoint</Application>
  <PresentationFormat>화면 슬라이드 쇼(16:9)</PresentationFormat>
  <Paragraphs>770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Proxima Nova</vt:lpstr>
      <vt:lpstr>Arial</vt:lpstr>
      <vt:lpstr>Gothic A1</vt:lpstr>
      <vt:lpstr>Gothic A1 Medium</vt:lpstr>
      <vt:lpstr>Times New Roman</vt:lpstr>
      <vt:lpstr>Spearmint</vt:lpstr>
      <vt:lpstr>QoE Data 를 이용한 이상감지 </vt:lpstr>
      <vt:lpstr>Project Instruction</vt:lpstr>
      <vt:lpstr>Project Instruction</vt:lpstr>
      <vt:lpstr>QoE Data Description</vt:lpstr>
      <vt:lpstr>QoE Data Description</vt:lpstr>
      <vt:lpstr>QoE Data Description</vt:lpstr>
      <vt:lpstr>QoE Data Description</vt:lpstr>
      <vt:lpstr>Feature Selection</vt:lpstr>
      <vt:lpstr>Features Selection</vt:lpstr>
      <vt:lpstr>Features Selection</vt:lpstr>
      <vt:lpstr>Data Preprocessing</vt:lpstr>
      <vt:lpstr>Data Preprocessing</vt:lpstr>
      <vt:lpstr>Data Preprocessing</vt:lpstr>
      <vt:lpstr>Data Preprocessing </vt:lpstr>
      <vt:lpstr>Data Preprocessing</vt:lpstr>
      <vt:lpstr>Data Preprocessing</vt:lpstr>
      <vt:lpstr>Decision Tree &amp; Random Forest</vt:lpstr>
      <vt:lpstr>Machine Learning?</vt:lpstr>
      <vt:lpstr>Machine Learning Step</vt:lpstr>
      <vt:lpstr>Decision Tree</vt:lpstr>
      <vt:lpstr>Decision Tree </vt:lpstr>
      <vt:lpstr>Decision Tree </vt:lpstr>
      <vt:lpstr>Decision Tree</vt:lpstr>
      <vt:lpstr>Decision Tree</vt:lpstr>
      <vt:lpstr>Random Forest</vt:lpstr>
      <vt:lpstr>Random Forest</vt:lpstr>
      <vt:lpstr>Random Forest</vt:lpstr>
      <vt:lpstr>Experiments &amp; Reports</vt:lpstr>
      <vt:lpstr>Performance Evaluation Metrics</vt:lpstr>
      <vt:lpstr>Decision Tree - Naive</vt:lpstr>
      <vt:lpstr>Resampling</vt:lpstr>
      <vt:lpstr>Decision Tree - 15s</vt:lpstr>
      <vt:lpstr>Decision Tree &amp; Random Forest - 10min</vt:lpstr>
      <vt:lpstr>Decision Tree &amp; Random Forest - 15min</vt:lpstr>
      <vt:lpstr>Oversampling - SMOTE</vt:lpstr>
      <vt:lpstr>Decision Tree &amp; Random Forest  - 15s</vt:lpstr>
      <vt:lpstr>Conclusion</vt:lpstr>
      <vt:lpstr>Q&amp;A</vt:lpstr>
      <vt:lpstr>Thank You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QoE Data 를 이용한 이상감지 </dc:title>
  <cp:lastModifiedBy>예훈 장</cp:lastModifiedBy>
  <cp:revision>1</cp:revision>
  <dcterms:modified xsi:type="dcterms:W3CDTF">2019-12-29T09:11:22Z</dcterms:modified>
</cp:coreProperties>
</file>